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6" r:id="rId1"/>
  </p:sldMasterIdLst>
  <p:notesMasterIdLst>
    <p:notesMasterId r:id="rId50"/>
  </p:notesMasterIdLst>
  <p:handoutMasterIdLst>
    <p:handoutMasterId r:id="rId51"/>
  </p:handoutMasterIdLst>
  <p:sldIdLst>
    <p:sldId id="537" r:id="rId2"/>
    <p:sldId id="257" r:id="rId3"/>
    <p:sldId id="258" r:id="rId4"/>
    <p:sldId id="556" r:id="rId5"/>
    <p:sldId id="560" r:id="rId6"/>
    <p:sldId id="561" r:id="rId7"/>
    <p:sldId id="562" r:id="rId8"/>
    <p:sldId id="563" r:id="rId9"/>
    <p:sldId id="557" r:id="rId10"/>
    <p:sldId id="558" r:id="rId11"/>
    <p:sldId id="502" r:id="rId12"/>
    <p:sldId id="515" r:id="rId13"/>
    <p:sldId id="516" r:id="rId14"/>
    <p:sldId id="517" r:id="rId15"/>
    <p:sldId id="518" r:id="rId16"/>
    <p:sldId id="519" r:id="rId17"/>
    <p:sldId id="520" r:id="rId18"/>
    <p:sldId id="503" r:id="rId19"/>
    <p:sldId id="504" r:id="rId20"/>
    <p:sldId id="505" r:id="rId21"/>
    <p:sldId id="506" r:id="rId22"/>
    <p:sldId id="511" r:id="rId23"/>
    <p:sldId id="268" r:id="rId24"/>
    <p:sldId id="529" r:id="rId25"/>
    <p:sldId id="530" r:id="rId26"/>
    <p:sldId id="531" r:id="rId27"/>
    <p:sldId id="532" r:id="rId28"/>
    <p:sldId id="533" r:id="rId29"/>
    <p:sldId id="534" r:id="rId30"/>
    <p:sldId id="535" r:id="rId31"/>
    <p:sldId id="536" r:id="rId32"/>
    <p:sldId id="527" r:id="rId33"/>
    <p:sldId id="282" r:id="rId34"/>
    <p:sldId id="513" r:id="rId35"/>
    <p:sldId id="283" r:id="rId36"/>
    <p:sldId id="284" r:id="rId37"/>
    <p:sldId id="285" r:id="rId38"/>
    <p:sldId id="538" r:id="rId39"/>
    <p:sldId id="286" r:id="rId40"/>
    <p:sldId id="539" r:id="rId41"/>
    <p:sldId id="541" r:id="rId42"/>
    <p:sldId id="287" r:id="rId43"/>
    <p:sldId id="548" r:id="rId44"/>
    <p:sldId id="549" r:id="rId45"/>
    <p:sldId id="550" r:id="rId46"/>
    <p:sldId id="551" r:id="rId47"/>
    <p:sldId id="552" r:id="rId48"/>
    <p:sldId id="564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99FF66"/>
    <a:srgbClr val="CF2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86396" autoAdjust="0"/>
  </p:normalViewPr>
  <p:slideViewPr>
    <p:cSldViewPr>
      <p:cViewPr varScale="1">
        <p:scale>
          <a:sx n="115" d="100"/>
          <a:sy n="115" d="100"/>
        </p:scale>
        <p:origin x="14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BF009EE-9831-4B60-A3BA-6748A724437E}" type="datetimeFigureOut">
              <a:rPr lang="ru-RU"/>
              <a:pPr>
                <a:defRPr/>
              </a:pPr>
              <a:t>вт 24.03.20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AD34F1-0DB6-4BB3-8D03-012526C74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426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EA94B0-0F7E-442A-8712-257C9B0E7B35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B2891A-EA3B-4EDD-B56B-9E2DF39E5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05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45F8F2-ACEE-4EBC-B57B-328A76EA16D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7125BD-6A4E-45C5-83E5-4C141D7899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1440BB-3697-4307-B80C-9B18E136C05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F24CC2-0BC7-47D4-9BE8-12A5406B1DF3}" type="datetime8">
              <a:rPr lang="en-US"/>
              <a:pPr>
                <a:defRPr/>
              </a:pPr>
              <a:t>3/24/2020 11:39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64D0A6-50AC-4837-B7AE-FB40E57CCD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800AD-63A4-4F63-892C-77F3E778081A}" type="datetime8">
              <a:rPr lang="en-US"/>
              <a:pPr>
                <a:defRPr/>
              </a:pPr>
              <a:t>3/24/2020 11:39 AM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2404DF3-8B63-4DCC-8B64-0F716D193184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E562C-C227-4A83-9829-4C3185F9FCEC}" type="datetime8">
              <a:rPr lang="en-US"/>
              <a:pPr>
                <a:defRPr/>
              </a:pPr>
              <a:t>3/24/2020 11:39 AM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441F82C-C94E-4D85-AA7F-A232CAB93BC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6B4FF3-3615-4CE6-A2DC-5103DA3F6DED}" type="datetime8">
              <a:rPr lang="en-US"/>
              <a:pPr>
                <a:defRPr/>
              </a:pPr>
              <a:t>3/24/2020 11:39 AM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3BEC9E8-9EE5-43E3-B337-0D1603D42F9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715FF4-F622-4B6D-8E6B-E48DFD7065AE}" type="datetime8">
              <a:rPr lang="en-US"/>
              <a:pPr>
                <a:defRPr/>
              </a:pPr>
              <a:t>3/24/2020 11:39 AM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98CC2A-2D93-44AF-9D77-D89D50875625}" type="slidenum">
              <a:rPr lang="en-US"/>
              <a:pPr>
                <a:defRPr/>
              </a:pPr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0840BE-C89D-4DCB-8EDB-EB75BE4855E6}" type="datetime8">
              <a:rPr lang="en-US"/>
              <a:pPr>
                <a:defRPr/>
              </a:pPr>
              <a:t>3/24/2020 11:39 AM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2F76FE-937F-4132-96F6-B92438B24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3E2320-B2E3-44FB-BCF2-4887FCE08AA7}" type="datetime8">
              <a:rPr lang="en-US"/>
              <a:pPr>
                <a:defRPr/>
              </a:pPr>
              <a:t>3/24/2020 11:39 AM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801C15-578B-48A6-AAD5-98B878609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C77A7F-48FD-4E72-A6E0-6948E1804A19}" type="datetime8">
              <a:rPr lang="en-US"/>
              <a:pPr>
                <a:defRPr/>
              </a:pPr>
              <a:t>3/24/2020 11:39 AM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4C224A-EC83-4A89-8B2A-0C2DD361698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A37177-F2C6-476F-8F20-25E8A64A3CCD}" type="datetime8">
              <a:rPr lang="en-US"/>
              <a:pPr>
                <a:defRPr/>
              </a:pPr>
              <a:t>3/24/2020 11:39 AM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683813-D877-4E91-BA80-2E14071BB7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E40A7A-6E8C-4497-8C78-A0473B4E5853}" type="datetime8">
              <a:rPr lang="en-US"/>
              <a:pPr>
                <a:defRPr/>
              </a:pPr>
              <a:t>3/24/2020 11:39 AM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607275-AB22-47BD-8E2A-4B2D07C516E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D55E96-C746-4D92-B148-CA8F3E5709CA}" type="datetime8">
              <a:rPr lang="en-US"/>
              <a:pPr>
                <a:defRPr/>
              </a:pPr>
              <a:t>3/24/2020 11:39 AM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F59FA1C-DC0E-4151-BC5B-867E01D554BE}" type="slidenum">
              <a:rPr lang="en-US"/>
              <a:pPr>
                <a:defRPr/>
              </a:pPr>
              <a:t>‹#›</a:t>
            </a:fld>
            <a:endParaRPr lang="en-US" sz="28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CCC3709-73E4-4C17-8054-7570DD9540E4}" type="datetime8">
              <a:rPr lang="en-US"/>
              <a:pPr>
                <a:defRPr/>
              </a:pPr>
              <a:t>3/24/2020 11:39 AM</a:t>
            </a:fld>
            <a:endParaRPr lang="en-US" sz="14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8EE2680-D532-4929-985F-35A683B56249}" type="slidenum">
              <a:rPr lang="en-US"/>
              <a:pPr>
                <a:defRPr/>
              </a:pPr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dars.ru/student/marketing/missiya-organizacii.html" TargetMode="External"/><Relationship Id="rId2" Type="http://schemas.openxmlformats.org/officeDocument/2006/relationships/hyperlink" Target="http://www.grandars.ru/college/ekonomika-firmy/organizacionnaya-struktura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college/ekonomika-firmy/organizaciya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college/ekonomika-firmy/akcionernoe-obshchestvo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dars.ru/college/ekonomika-firmy/trest.html" TargetMode="External"/><Relationship Id="rId2" Type="http://schemas.openxmlformats.org/officeDocument/2006/relationships/hyperlink" Target="http://www.grandars.ru/college/ekonomika-firmy/karte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andars.ru/college/ekonomika-firmy/koncern.html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i="1" dirty="0" smtClean="0"/>
          </a:p>
          <a:p>
            <a:pPr marL="0" indent="-1800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    </a:t>
            </a:r>
            <a:r>
              <a:rPr lang="ru-RU" b="1" i="1" u="sng" dirty="0" smtClean="0"/>
              <a:t>Тема</a:t>
            </a:r>
            <a:r>
              <a:rPr lang="ru-RU" i="1" dirty="0" smtClean="0"/>
              <a:t>:  </a:t>
            </a:r>
            <a:r>
              <a:rPr lang="ru-RU" b="1" i="1" dirty="0" smtClean="0">
                <a:solidFill>
                  <a:srgbClr val="00B050"/>
                </a:solidFill>
              </a:rPr>
              <a:t>«</a:t>
            </a:r>
            <a:r>
              <a:rPr lang="ru-RU" sz="3600" b="1" dirty="0" smtClean="0">
                <a:solidFill>
                  <a:srgbClr val="00B050"/>
                </a:solidFill>
              </a:rPr>
              <a:t>Организация как объект </a:t>
            </a:r>
          </a:p>
          <a:p>
            <a:pPr marL="0" indent="-1800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00B050"/>
                </a:solidFill>
              </a:rPr>
              <a:t>     управления, элементы организаций </a:t>
            </a:r>
          </a:p>
          <a:p>
            <a:pPr marL="0" indent="-1800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00B050"/>
                </a:solidFill>
              </a:rPr>
              <a:t>                и процесса управления</a:t>
            </a:r>
            <a:r>
              <a:rPr lang="ru-RU" sz="3600" b="1" dirty="0" smtClean="0">
                <a:solidFill>
                  <a:srgbClr val="00B050"/>
                </a:solidFill>
              </a:rPr>
              <a:t>»,</a:t>
            </a:r>
          </a:p>
          <a:p>
            <a:pPr marL="0" indent="-18000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>
                <a:solidFill>
                  <a:srgbClr val="00B050"/>
                </a:solidFill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</a:rPr>
              <a:t>                             </a:t>
            </a:r>
            <a:r>
              <a:rPr lang="ru-RU" sz="3600" b="1" u="sng" dirty="0" smtClean="0">
                <a:solidFill>
                  <a:srgbClr val="7030A0"/>
                </a:solidFill>
              </a:rPr>
              <a:t>часть 1</a:t>
            </a:r>
            <a:endParaRPr lang="ru-RU" sz="3600" b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Миссия ОАО «Сбербанк России»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предоставить услуги, дающие ощущение уверенности и надежности, помочь реализовать мечты.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«Аэрофлот»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Мы даем нашим клиентам возможность преодолевать расстояния, добиваться успеха в бизнесе, видеть мир, расширять кругозор, поддерживать связь с дорогими и близкими людьми.</a:t>
            </a:r>
          </a:p>
          <a:p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Яндекс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помочь пользователям интернета достичь поставленные цели, осуществить задачи, найти необходимую информацию.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Компания Мегафон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МегаФон помогает преодолеть барьеры, способствует интеграции людей и стран.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Компания Ростелеком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Расширяем возможности, улучшаем жизни наших клиентов.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ПАО «Газпром»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достижение наиболее сбалансированного и эффективного газоснабжения потребителей Российской Федерации, осуществление с высокой степенью надежности долгосрочных контрактов по экспорту газа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Икея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IKEA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Совершенствование ежедневной жизни каждого человека.</a:t>
            </a:r>
          </a:p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сделать легко доступной пользователям информацию по всему миру.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Миссия компании АвтоВАЗ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«Мы создаем для наших клиентов качественные автомобили по доступным ценам, принося стабильную прибыль нашим акционерам, улучшая благосостояние наших сотрудников и повышая ценность нашего бизнеса во благо Отечества».</a:t>
            </a:r>
          </a:p>
        </p:txBody>
      </p:sp>
    </p:spTree>
    <p:extLst>
      <p:ext uri="{BB962C8B-B14F-4D97-AF65-F5344CB8AC3E}">
        <p14:creationId xmlns:p14="http://schemas.microsoft.com/office/powerpoint/2010/main" val="3971722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Формы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Организации различаются размерами и </a:t>
            </a:r>
            <a:r>
              <a:rPr lang="ru-RU" dirty="0" smtClean="0">
                <a:hlinkClick r:id="rId2" tooltip="Организационная структура предприятия"/>
              </a:rPr>
              <a:t>структурой</a:t>
            </a:r>
            <a:r>
              <a:rPr lang="ru-RU" dirty="0" smtClean="0"/>
              <a:t>, количественным составом и характером преследуемых целей, особенностями поведения в процессе достижения </a:t>
            </a:r>
            <a:r>
              <a:rPr lang="ru-RU" dirty="0" smtClean="0">
                <a:hlinkClick r:id="rId3" tooltip="Цели организации"/>
              </a:rPr>
              <a:t>целей</a:t>
            </a:r>
            <a:r>
              <a:rPr lang="ru-RU" dirty="0" smtClean="0"/>
              <a:t> и т. п.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В истории известны </a:t>
            </a:r>
            <a:r>
              <a:rPr lang="ru-RU" b="1" dirty="0" smtClean="0"/>
              <a:t>три формы организации </a:t>
            </a:r>
            <a:r>
              <a:rPr lang="ru-RU" dirty="0" smtClean="0"/>
              <a:t>совместной деятельности людей ради общей </a:t>
            </a:r>
            <a:r>
              <a:rPr lang="ru-RU" b="1" u="sng" dirty="0" smtClean="0"/>
              <a:t>цели</a:t>
            </a:r>
            <a:r>
              <a:rPr lang="ru-RU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70C0"/>
                </a:solidFill>
              </a:rPr>
              <a:t>       - община;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70C0"/>
                </a:solidFill>
              </a:rPr>
              <a:t>       - корпорация;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0070C0"/>
                </a:solidFill>
              </a:rPr>
              <a:t>       - ассоциация.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Формы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   </a:t>
            </a:r>
            <a:r>
              <a:rPr lang="ru-RU" b="1" u="sng" dirty="0" smtClean="0"/>
              <a:t>Община</a:t>
            </a:r>
            <a:r>
              <a:rPr lang="ru-RU" dirty="0" smtClean="0"/>
              <a:t> — это форма </a:t>
            </a:r>
            <a:r>
              <a:rPr lang="ru-RU" dirty="0" smtClean="0">
                <a:hlinkClick r:id="rId2" tooltip="Организация"/>
              </a:rPr>
              <a:t>организации</a:t>
            </a:r>
            <a:r>
              <a:rPr lang="ru-RU" dirty="0" smtClean="0"/>
              <a:t>, при которой некоторое ограниченное </a:t>
            </a:r>
            <a:r>
              <a:rPr lang="ru-RU" b="1" u="sng" dirty="0" smtClean="0"/>
              <a:t>число индивидов объединяется</a:t>
            </a:r>
            <a:r>
              <a:rPr lang="ru-RU" dirty="0" smtClean="0"/>
              <a:t>, чтобы достичь единой цели.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У каждого из членов общины </a:t>
            </a:r>
            <a:r>
              <a:rPr lang="ru-RU" b="1" i="1" dirty="0" smtClean="0">
                <a:solidFill>
                  <a:srgbClr val="7030A0"/>
                </a:solidFill>
              </a:rPr>
              <a:t>одна и та же цель </a:t>
            </a:r>
            <a:r>
              <a:rPr lang="ru-RU" dirty="0" smtClean="0"/>
              <a:t>и </a:t>
            </a:r>
            <a:r>
              <a:rPr lang="ru-RU" b="1" i="1" dirty="0" smtClean="0">
                <a:solidFill>
                  <a:srgbClr val="7030A0"/>
                </a:solidFill>
              </a:rPr>
              <a:t>один и тот же уровень </a:t>
            </a:r>
            <a:r>
              <a:rPr lang="ru-RU" dirty="0" smtClean="0"/>
              <a:t>реализации этой </a:t>
            </a:r>
            <a:r>
              <a:rPr lang="ru-RU" b="1" dirty="0" smtClean="0"/>
              <a:t>цели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</a:t>
            </a:r>
            <a:r>
              <a:rPr lang="ru-RU" b="1" dirty="0" smtClean="0"/>
              <a:t>Община</a:t>
            </a:r>
            <a:r>
              <a:rPr lang="ru-RU" dirty="0" smtClean="0"/>
              <a:t>, как правило, </a:t>
            </a:r>
            <a:r>
              <a:rPr lang="ru-RU" b="1" dirty="0" smtClean="0"/>
              <a:t>организуется равными участниками</a:t>
            </a:r>
            <a:r>
              <a:rPr lang="ru-RU" dirty="0" smtClean="0"/>
              <a:t>, одинаковыми по своим имущественным и производственным возможностям и, самое главное, </a:t>
            </a:r>
            <a:r>
              <a:rPr lang="ru-RU" b="1" i="1" dirty="0" smtClean="0">
                <a:solidFill>
                  <a:srgbClr val="7030A0"/>
                </a:solidFill>
              </a:rPr>
              <a:t>полностью совпадающими по своей функции потребительских предпочтений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Формы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 </a:t>
            </a:r>
            <a:r>
              <a:rPr lang="ru-RU" b="1" u="sng" dirty="0" smtClean="0"/>
              <a:t>Община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построена на отношениях взаимной помощи</a:t>
            </a:r>
            <a:r>
              <a:rPr lang="ru-RU" dirty="0" smtClean="0"/>
              <a:t>, когда каждый помогает другим в реализации одной и той же цели.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 Общины существуют в истории издревле. Как правило, они </a:t>
            </a:r>
            <a:r>
              <a:rPr lang="ru-RU" b="1" dirty="0" smtClean="0"/>
              <a:t>базируются на натуральном производстве</a:t>
            </a:r>
            <a:r>
              <a:rPr lang="ru-RU" dirty="0" smtClean="0"/>
              <a:t>, которому свойственна очень </a:t>
            </a:r>
            <a:r>
              <a:rPr lang="ru-RU" i="1" u="sng" dirty="0" smtClean="0">
                <a:solidFill>
                  <a:schemeClr val="accent6">
                    <a:lumMod val="50000"/>
                  </a:schemeClr>
                </a:solidFill>
              </a:rPr>
              <a:t>высокая степень неопределенности результатов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Формы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Пока существует </a:t>
            </a:r>
            <a:r>
              <a:rPr lang="ru-RU" b="1" i="1" dirty="0" smtClean="0">
                <a:solidFill>
                  <a:srgbClr val="7030A0"/>
                </a:solidFill>
              </a:rPr>
              <a:t>внутренний контроль</a:t>
            </a:r>
            <a:r>
              <a:rPr lang="ru-RU" dirty="0" smtClean="0"/>
              <a:t>, пока </a:t>
            </a:r>
            <a:r>
              <a:rPr lang="ru-RU" b="1" i="1" dirty="0" smtClean="0">
                <a:solidFill>
                  <a:srgbClr val="7030A0"/>
                </a:solidFill>
              </a:rPr>
              <a:t>круг участников ограничен</a:t>
            </a:r>
            <a:r>
              <a:rPr lang="ru-RU" dirty="0" smtClean="0"/>
              <a:t>, пока </a:t>
            </a:r>
            <a:r>
              <a:rPr lang="ru-RU" b="1" i="1" dirty="0" smtClean="0">
                <a:solidFill>
                  <a:srgbClr val="7030A0"/>
                </a:solidFill>
              </a:rPr>
              <a:t>участники обладают достаточно полной информацией </a:t>
            </a:r>
            <a:r>
              <a:rPr lang="ru-RU" dirty="0" smtClean="0"/>
              <a:t>об интересах и поведении друг друга внутри общины, </a:t>
            </a:r>
            <a:r>
              <a:rPr lang="ru-RU" b="1" u="sng" dirty="0" smtClean="0"/>
              <a:t>община существует</a:t>
            </a:r>
            <a:r>
              <a:rPr lang="ru-RU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</a:t>
            </a:r>
            <a:r>
              <a:rPr lang="ru-RU" b="1" u="sng" dirty="0" smtClean="0"/>
              <a:t>Общине</a:t>
            </a:r>
            <a:r>
              <a:rPr lang="ru-RU" dirty="0" smtClean="0"/>
              <a:t> присуща если не полная, то относительно полная внутренняя информация о поведении ее членов и минимальная информация о внешних событиях.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Иными словами, </a:t>
            </a:r>
            <a:r>
              <a:rPr lang="ru-RU" b="1" i="1" dirty="0" smtClean="0"/>
              <a:t>в общине очень велики и степень внутренней определенности, и степень внешней неопределенности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Формы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   </a:t>
            </a:r>
            <a:r>
              <a:rPr lang="ru-RU" b="1" u="sng" dirty="0" smtClean="0"/>
              <a:t>Ассоциация</a:t>
            </a:r>
            <a:r>
              <a:rPr lang="ru-RU" dirty="0" smtClean="0"/>
              <a:t> — добровольное объединение </a:t>
            </a:r>
            <a:r>
              <a:rPr lang="ru-RU" i="1" dirty="0" smtClean="0">
                <a:solidFill>
                  <a:srgbClr val="7030A0"/>
                </a:solidFill>
              </a:rPr>
              <a:t>юридических</a:t>
            </a:r>
            <a:r>
              <a:rPr lang="ru-RU" dirty="0" smtClean="0"/>
              <a:t> или </a:t>
            </a:r>
            <a:r>
              <a:rPr lang="ru-RU" i="1" dirty="0" smtClean="0">
                <a:solidFill>
                  <a:srgbClr val="7030A0"/>
                </a:solidFill>
              </a:rPr>
              <a:t>физических лиц</a:t>
            </a:r>
            <a:r>
              <a:rPr lang="ru-RU" dirty="0" smtClean="0"/>
              <a:t>  </a:t>
            </a:r>
            <a:r>
              <a:rPr lang="ru-RU" b="1" u="sng" dirty="0" smtClean="0"/>
              <a:t>для достижения общей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хозяйственной, научной, культурной </a:t>
            </a:r>
            <a:r>
              <a:rPr lang="ru-RU" i="1" dirty="0" smtClean="0"/>
              <a:t>или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 какой-либо другой, как правило, некоммерческой</a:t>
            </a:r>
            <a:r>
              <a:rPr lang="ru-RU" dirty="0" smtClean="0"/>
              <a:t>, </a:t>
            </a:r>
            <a:r>
              <a:rPr lang="ru-RU" b="1" u="sng" dirty="0" smtClean="0"/>
              <a:t>цели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Формы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82441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</a:t>
            </a:r>
            <a:r>
              <a:rPr lang="ru-RU" sz="4000" u="sng" dirty="0" smtClean="0"/>
              <a:t>Особенности ассоциации</a:t>
            </a:r>
            <a:r>
              <a:rPr lang="ru-RU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2060"/>
                </a:solidFill>
              </a:rPr>
              <a:t>это самая "мягкая" форма интеграции компаний;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2060"/>
                </a:solidFill>
              </a:rPr>
              <a:t>она создается в целях кооперации деятельности рекомендательного характера;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2060"/>
                </a:solidFill>
              </a:rPr>
              <a:t>возможна централизация определенных функций, в основном информационного характера;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2060"/>
                </a:solidFill>
              </a:rPr>
              <a:t>члены ассоциации сохраняют свою хозяйственную самостоятельность и права юридического лица;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2060"/>
                </a:solidFill>
              </a:rPr>
              <a:t>ассоциация не отвечает по обязательствам своих членов;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2060"/>
                </a:solidFill>
              </a:rPr>
              <a:t>члены ассоциации несут ответственность по ее обязательствам в размере и порядке, предусмотренными учредительными документами ассоциации;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>
                <a:solidFill>
                  <a:srgbClr val="002060"/>
                </a:solidFill>
              </a:rPr>
              <a:t>члены ассоциации вправе безвозмездно пользоваться ее услугами.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Формы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   В соответствии с </a:t>
            </a:r>
            <a:r>
              <a:rPr lang="ru-RU" b="1" dirty="0" smtClean="0"/>
              <a:t>российским законодательством</a:t>
            </a:r>
            <a:r>
              <a:rPr lang="ru-RU" dirty="0" smtClean="0"/>
              <a:t> </a:t>
            </a:r>
            <a:r>
              <a:rPr lang="ru-RU" b="1" u="sng" dirty="0" smtClean="0"/>
              <a:t>коммерческие организации</a:t>
            </a:r>
            <a:r>
              <a:rPr lang="ru-RU" dirty="0" smtClean="0"/>
              <a:t> в целях координации их предпринимательской деятельности, а также представления и защиты общих имущественных интересов могут по договору между собой создавать и регистрировать объединения в </a:t>
            </a:r>
            <a:r>
              <a:rPr lang="ru-RU" b="1" i="1" dirty="0" smtClean="0">
                <a:solidFill>
                  <a:srgbClr val="00B050"/>
                </a:solidFill>
              </a:rPr>
              <a:t>форме ассоциаций или союзов</a:t>
            </a:r>
            <a:r>
              <a:rPr lang="ru-RU" dirty="0" smtClean="0"/>
              <a:t>, являющихся </a:t>
            </a:r>
            <a:r>
              <a:rPr lang="ru-RU" b="1" dirty="0" smtClean="0"/>
              <a:t>некоммерческими организациями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Формы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   Корпорация</a:t>
            </a:r>
            <a:r>
              <a:rPr lang="ru-RU" dirty="0" smtClean="0"/>
              <a:t> — это объединение с экономическими целями деятельности. Правовой статус и правоспособность корпорации определяется местом её создания. Термин "</a:t>
            </a:r>
            <a:r>
              <a:rPr lang="ru-RU" b="1" dirty="0" smtClean="0"/>
              <a:t>корпорация</a:t>
            </a:r>
            <a:r>
              <a:rPr lang="ru-RU" dirty="0" smtClean="0"/>
              <a:t>" применяется как синоним термину "</a:t>
            </a:r>
            <a:r>
              <a:rPr lang="ru-RU" dirty="0" smtClean="0">
                <a:solidFill>
                  <a:srgbClr val="0070C0"/>
                </a:solidFill>
                <a:hlinkClick r:id="rId2" tooltip="Акционерное общество"/>
              </a:rPr>
              <a:t>акционерное общество</a:t>
            </a:r>
            <a:r>
              <a:rPr lang="ru-RU" dirty="0" smtClean="0"/>
              <a:t>".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Связано это с тем, что в настоящее время является популярным создание </a:t>
            </a:r>
            <a:r>
              <a:rPr lang="ru-RU" b="1" dirty="0" smtClean="0"/>
              <a:t>предприятий</a:t>
            </a:r>
            <a:r>
              <a:rPr lang="ru-RU" dirty="0" smtClean="0"/>
              <a:t> в форме </a:t>
            </a:r>
            <a:r>
              <a:rPr lang="ru-RU" b="1" u="sng" dirty="0" smtClean="0">
                <a:solidFill>
                  <a:srgbClr val="0070C0"/>
                </a:solidFill>
              </a:rPr>
              <a:t>акционерного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u="sng" dirty="0" smtClean="0">
                <a:solidFill>
                  <a:srgbClr val="0070C0"/>
                </a:solidFill>
              </a:rPr>
              <a:t>общества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Формы организации</a:t>
            </a:r>
            <a:endParaRPr lang="ru-RU" sz="3600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   Корпорации</a:t>
            </a:r>
            <a:r>
              <a:rPr lang="ru-RU" smtClean="0"/>
              <a:t> — это </a:t>
            </a:r>
            <a:r>
              <a:rPr lang="ru-RU" b="1" i="1" smtClean="0">
                <a:solidFill>
                  <a:srgbClr val="7030A0"/>
                </a:solidFill>
              </a:rPr>
              <a:t>хозяйствующие субъекты</a:t>
            </a:r>
            <a:r>
              <a:rPr lang="ru-RU" smtClean="0"/>
              <a:t>, занимающие доминирующее положение на определенном рынке. </a:t>
            </a:r>
          </a:p>
          <a:p>
            <a:pPr eaLnBrk="1" hangingPunct="1"/>
            <a:r>
              <a:rPr lang="ru-RU" smtClean="0"/>
              <a:t>   Это большие </a:t>
            </a:r>
            <a:r>
              <a:rPr lang="ru-RU" b="1" i="1" smtClean="0">
                <a:solidFill>
                  <a:srgbClr val="00B050"/>
                </a:solidFill>
              </a:rPr>
              <a:t>производственные комплексы</a:t>
            </a:r>
            <a:r>
              <a:rPr lang="ru-RU" smtClean="0"/>
              <a:t>, сфера деятельности которых связана не только с производственной, но и с финансовой деятельностью.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/>
          </p:cNvSpPr>
          <p:nvPr>
            <p:ph type="title"/>
          </p:nvPr>
        </p:nvSpPr>
        <p:spPr>
          <a:xfrm>
            <a:off x="612775" y="333375"/>
            <a:ext cx="8153400" cy="935038"/>
          </a:xfrm>
        </p:spPr>
        <p:txBody>
          <a:bodyPr/>
          <a:lstStyle/>
          <a:p>
            <a:pPr eaLnBrk="1" hangingPunct="1"/>
            <a:r>
              <a:rPr lang="ru-RU" sz="3200" b="1" u="sng" smtClean="0"/>
              <a:t>Понятие организации как </a:t>
            </a:r>
            <a:r>
              <a:rPr lang="ru-RU" sz="3200" b="1" u="sng" smtClean="0">
                <a:solidFill>
                  <a:srgbClr val="FF0000"/>
                </a:solidFill>
              </a:rPr>
              <a:t>социотехнической</a:t>
            </a:r>
            <a:r>
              <a:rPr lang="ru-RU" sz="3200" b="1" u="sng" smtClean="0"/>
              <a:t> системы</a:t>
            </a:r>
          </a:p>
        </p:txBody>
      </p:sp>
      <p:sp>
        <p:nvSpPr>
          <p:cNvPr id="16386" name="Rectangle 2"/>
          <p:cNvSpPr>
            <a:spLocks noGrp="1"/>
          </p:cNvSpPr>
          <p:nvPr>
            <p:ph idx="1"/>
          </p:nvPr>
        </p:nvSpPr>
        <p:spPr>
          <a:xfrm>
            <a:off x="357188" y="1412875"/>
            <a:ext cx="8501062" cy="4968875"/>
          </a:xfrm>
        </p:spPr>
        <p:txBody>
          <a:bodyPr/>
          <a:lstStyle/>
          <a:p>
            <a:pPr eaLnBrk="1" hangingPunct="1"/>
            <a:r>
              <a:rPr lang="ru-RU" sz="2400" b="1" smtClean="0"/>
              <a:t>   Организация в менеджменте </a:t>
            </a:r>
            <a:r>
              <a:rPr lang="ru-RU" sz="2400" smtClean="0"/>
              <a:t>- это объединение людей, совместно реализующих некоторую программу или достигающих определенной цели и действующих на основе определенных процедур и правил.</a:t>
            </a:r>
          </a:p>
          <a:p>
            <a:pPr eaLnBrk="1" hangingPunct="1"/>
            <a:r>
              <a:rPr lang="ru-RU" sz="2400" b="1" smtClean="0"/>
              <a:t>   Организация как социотехническая система </a:t>
            </a:r>
            <a:r>
              <a:rPr lang="ru-RU" sz="2400" smtClean="0"/>
              <a:t>- одно из ключевых понятий теории организации, которое связанно с:</a:t>
            </a:r>
          </a:p>
          <a:p>
            <a:pPr lvl="1" eaLnBrk="1" hangingPunct="1"/>
            <a:r>
              <a:rPr lang="ru-RU" sz="2200" i="1" smtClean="0"/>
              <a:t>целями;</a:t>
            </a:r>
          </a:p>
          <a:p>
            <a:pPr lvl="1" eaLnBrk="1" hangingPunct="1"/>
            <a:r>
              <a:rPr lang="ru-RU" sz="2200" i="1" smtClean="0"/>
              <a:t>функциями;</a:t>
            </a:r>
          </a:p>
          <a:p>
            <a:pPr lvl="1" eaLnBrk="1" hangingPunct="1"/>
            <a:r>
              <a:rPr lang="ru-RU" sz="2200" i="1" smtClean="0"/>
              <a:t>процессом управления;</a:t>
            </a:r>
          </a:p>
          <a:p>
            <a:pPr lvl="1" eaLnBrk="1" hangingPunct="1"/>
            <a:r>
              <a:rPr lang="ru-RU" sz="2200" i="1" smtClean="0"/>
              <a:t>квалификацией менеджеров;</a:t>
            </a:r>
          </a:p>
          <a:p>
            <a:pPr lvl="1" eaLnBrk="1" hangingPunct="1"/>
            <a:r>
              <a:rPr lang="ru-RU" sz="2200" i="1" smtClean="0"/>
              <a:t>распределением полномочий для достижения определенных целей.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Формы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    Корпорация является юридическим лицом</a:t>
            </a:r>
            <a:r>
              <a:rPr lang="ru-RU" dirty="0" smtClean="0"/>
              <a:t> и существует независимо от ее владельца, а передача части прав на ее владение посредством выпуска акций оставляет ее целостным образованием.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 </a:t>
            </a:r>
            <a:r>
              <a:rPr lang="ru-RU" b="1" dirty="0" smtClean="0"/>
              <a:t>Крупные корпорации </a:t>
            </a:r>
            <a:r>
              <a:rPr lang="ru-RU" dirty="0" smtClean="0"/>
              <a:t>чаще всего являются национальными в зависимости от доминирующей доли капитала, но и активно привлекают иностранные инвестиции.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Формы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8244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</a:t>
            </a:r>
            <a:r>
              <a:rPr lang="ru-RU" b="1" u="sng" dirty="0" smtClean="0"/>
              <a:t>Крупнейшие корпорации России</a:t>
            </a:r>
            <a:r>
              <a:rPr lang="ru-RU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-   </a:t>
            </a:r>
            <a:r>
              <a:rPr lang="ru-RU" sz="2600" b="1" dirty="0" smtClean="0"/>
              <a:t>ПАО</a:t>
            </a:r>
            <a:r>
              <a:rPr lang="ru-RU" b="1" dirty="0" smtClean="0"/>
              <a:t> </a:t>
            </a:r>
            <a:r>
              <a:rPr lang="ru-RU" sz="2400" b="1" dirty="0" smtClean="0"/>
              <a:t>РАО «ЕЭС России». </a:t>
            </a:r>
            <a:r>
              <a:rPr lang="ru-RU" sz="2400" dirty="0" smtClean="0"/>
              <a:t>Действует в отрасли электроэнергетики;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/>
              <a:t>ПАО «Газпром». </a:t>
            </a:r>
            <a:r>
              <a:rPr lang="ru-RU" sz="2400" dirty="0" smtClean="0"/>
              <a:t>Действует в нефтегазовой отрасли;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/>
              <a:t>ПАО «ЛУКОЙЛ</a:t>
            </a:r>
            <a:r>
              <a:rPr lang="ru-RU" sz="2400" dirty="0" smtClean="0"/>
              <a:t>». Действует в нефтегазовой отрасли;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/>
              <a:t>ООО «Башкирская Топливная Компания»</a:t>
            </a:r>
            <a:r>
              <a:rPr lang="ru-RU" sz="2400" dirty="0" smtClean="0"/>
              <a:t>. Действует в нефтяной отрасли;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/>
              <a:t>ПАО «АвтоВАЗ». </a:t>
            </a:r>
            <a:r>
              <a:rPr lang="ru-RU" sz="2400" dirty="0" smtClean="0"/>
              <a:t>Действует в отрасли машиностроения;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/>
              <a:t>РАО «Норильский никель». </a:t>
            </a:r>
            <a:r>
              <a:rPr lang="ru-RU" sz="2400" dirty="0" smtClean="0"/>
              <a:t>Действует в отрасли цветной металлургии;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/>
              <a:t>ООО Нефтяная компания «</a:t>
            </a:r>
            <a:r>
              <a:rPr lang="ru-RU" sz="2400" b="1" dirty="0" err="1" smtClean="0"/>
              <a:t>Сибнефть-Югра</a:t>
            </a:r>
            <a:r>
              <a:rPr lang="ru-RU" sz="2400" b="1" dirty="0" smtClean="0"/>
              <a:t>». </a:t>
            </a:r>
            <a:r>
              <a:rPr lang="ru-RU" sz="2400" dirty="0" smtClean="0"/>
              <a:t>Действует в нефтегазовой отрасли;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/>
              <a:t>и  другие.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92162"/>
          </a:xfrm>
        </p:spPr>
        <p:txBody>
          <a:bodyPr/>
          <a:lstStyle/>
          <a:p>
            <a:pPr eaLnBrk="1" hangingPunct="1"/>
            <a:r>
              <a:rPr lang="ru-RU" sz="2800" b="1" u="sng" dirty="0" smtClean="0"/>
              <a:t>Классификация организаций по ряду признаков</a:t>
            </a:r>
          </a:p>
        </p:txBody>
      </p:sp>
      <p:pic>
        <p:nvPicPr>
          <p:cNvPr id="36866" name="Picture 2" descr="C:\Users\Акопов\Desktop\РИС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341438"/>
            <a:ext cx="7704138" cy="4824412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2775" y="333375"/>
            <a:ext cx="8153400" cy="10795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>Классификация организаций по </a:t>
            </a:r>
            <a:r>
              <a:rPr lang="ru-RU" sz="2700" b="1" i="1" dirty="0" smtClean="0"/>
              <a:t>организационно-правовым формам</a:t>
            </a:r>
            <a:r>
              <a:rPr lang="ru-RU" sz="3200" b="1" u="sng" dirty="0" smtClean="0"/>
              <a:t/>
            </a:r>
            <a:br>
              <a:rPr lang="ru-RU" sz="3200" b="1" u="sng" dirty="0" smtClean="0"/>
            </a:br>
            <a:r>
              <a:rPr lang="ru-RU" sz="3200" b="1" u="sng" dirty="0" smtClean="0"/>
              <a:t>Коммерческие организации</a:t>
            </a:r>
            <a:endParaRPr lang="ru-RU" sz="3200" b="1" u="sng" dirty="0"/>
          </a:p>
        </p:txBody>
      </p:sp>
      <p:sp>
        <p:nvSpPr>
          <p:cNvPr id="37890" name="Rectangle 2"/>
          <p:cNvSpPr>
            <a:spLocks noGrp="1"/>
          </p:cNvSpPr>
          <p:nvPr>
            <p:ph idx="1"/>
          </p:nvPr>
        </p:nvSpPr>
        <p:spPr>
          <a:xfrm>
            <a:off x="214313" y="1700213"/>
            <a:ext cx="8643937" cy="46085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z="20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04863" y="2636838"/>
            <a:ext cx="2303462" cy="7207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Хозяйственные товарищества и общества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19475" y="2636838"/>
            <a:ext cx="2305050" cy="7207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Производственные кооперативы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00763" y="2636838"/>
            <a:ext cx="2305050" cy="7207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Государственные и муниципальные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предприятия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4213" y="3611563"/>
            <a:ext cx="1655762" cy="46513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Хозяйственные товарищества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535113" y="3363913"/>
            <a:ext cx="46037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43213" y="3362325"/>
            <a:ext cx="46037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55863" y="3611563"/>
            <a:ext cx="1512887" cy="46513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Хозяйственные общества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452938" y="3597275"/>
            <a:ext cx="2479675" cy="46513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На праве хозяйственного поведения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019925" y="3597275"/>
            <a:ext cx="1385888" cy="7969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На праве оперативного управления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82663" y="4237038"/>
            <a:ext cx="1473200" cy="75247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Полное товарищество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995363" y="5170488"/>
            <a:ext cx="1484312" cy="75565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Товарищество на вере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43213" y="4243388"/>
            <a:ext cx="2233612" cy="4810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ХО с дополнительной ответственностью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843213" y="4838700"/>
            <a:ext cx="2233612" cy="48101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Общества с ограниченной ответственностью  (ООО)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43213" y="5430838"/>
            <a:ext cx="2233612" cy="48101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Акционерные общества (АО)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292725" y="4575175"/>
            <a:ext cx="2232025" cy="65563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Дочернее унитарное предприятие на праве хозяйственного ведения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256213" y="5368925"/>
            <a:ext cx="1962150" cy="2428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Публичное АО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259388" y="5749925"/>
            <a:ext cx="1962150" cy="2428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(Непубличное) АО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516688" y="3355975"/>
            <a:ext cx="46037" cy="236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731125" y="3360738"/>
            <a:ext cx="46038" cy="236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627313" y="4076700"/>
            <a:ext cx="46037" cy="1655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27088" y="4076700"/>
            <a:ext cx="46037" cy="1439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053138" y="4062413"/>
            <a:ext cx="47625" cy="496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33" name="Прямоугольник 32"/>
          <p:cNvSpPr/>
          <p:nvPr/>
        </p:nvSpPr>
        <p:spPr>
          <a:xfrm flipV="1">
            <a:off x="823913" y="4551363"/>
            <a:ext cx="171450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34" name="Прямоугольник 33"/>
          <p:cNvSpPr/>
          <p:nvPr/>
        </p:nvSpPr>
        <p:spPr>
          <a:xfrm flipV="1">
            <a:off x="823913" y="5462588"/>
            <a:ext cx="171450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35" name="Прямоугольник 34"/>
          <p:cNvSpPr/>
          <p:nvPr/>
        </p:nvSpPr>
        <p:spPr>
          <a:xfrm flipV="1">
            <a:off x="2679700" y="4438650"/>
            <a:ext cx="173038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36" name="Прямоугольник 35"/>
          <p:cNvSpPr/>
          <p:nvPr/>
        </p:nvSpPr>
        <p:spPr>
          <a:xfrm flipV="1">
            <a:off x="2689225" y="5030788"/>
            <a:ext cx="171450" cy="46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37" name="Прямоугольник 36"/>
          <p:cNvSpPr/>
          <p:nvPr/>
        </p:nvSpPr>
        <p:spPr>
          <a:xfrm flipV="1">
            <a:off x="2679700" y="5648325"/>
            <a:ext cx="173038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38" name="Прямоугольник 37"/>
          <p:cNvSpPr/>
          <p:nvPr/>
        </p:nvSpPr>
        <p:spPr>
          <a:xfrm flipV="1">
            <a:off x="5084763" y="5486400"/>
            <a:ext cx="171450" cy="44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39" name="Прямоугольник 38"/>
          <p:cNvSpPr/>
          <p:nvPr/>
        </p:nvSpPr>
        <p:spPr>
          <a:xfrm flipV="1">
            <a:off x="5076825" y="5822950"/>
            <a:ext cx="17145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763713" y="1989138"/>
            <a:ext cx="5688012" cy="431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Коммерческие  организации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2339975" y="2420938"/>
            <a:ext cx="46038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2420938"/>
            <a:ext cx="44450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804025" y="2420938"/>
            <a:ext cx="46038" cy="238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Коммерческие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    </a:t>
            </a:r>
            <a:r>
              <a:rPr lang="ru-RU" b="1" u="sng" dirty="0" smtClean="0"/>
              <a:t>Хозяйственные товарищества</a:t>
            </a:r>
            <a:r>
              <a:rPr lang="ru-RU" b="1" dirty="0" smtClean="0"/>
              <a:t> </a:t>
            </a:r>
            <a:r>
              <a:rPr lang="ru-RU" dirty="0" smtClean="0"/>
              <a:t>создаются в </a:t>
            </a:r>
            <a:r>
              <a:rPr lang="ru-RU" b="1" dirty="0" smtClean="0"/>
              <a:t>форме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полного товариществ</a:t>
            </a:r>
            <a:r>
              <a:rPr lang="ru-RU" dirty="0" smtClean="0"/>
              <a:t>, </a:t>
            </a:r>
            <a:r>
              <a:rPr lang="ru-RU" i="1" u="sng" dirty="0" smtClean="0"/>
              <a:t>участники занимаются предпринимательской деятельностью </a:t>
            </a:r>
            <a:r>
              <a:rPr lang="ru-RU" dirty="0" smtClean="0"/>
              <a:t>и несут ответственность принадлежащим им имуществом, и в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форме товарищества на вере</a:t>
            </a:r>
            <a:r>
              <a:rPr lang="ru-RU" dirty="0" smtClean="0"/>
              <a:t>, в которое входят </a:t>
            </a:r>
            <a:r>
              <a:rPr lang="ru-RU" b="1" u="sng" dirty="0" smtClean="0"/>
              <a:t>два типа участников: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-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«полные товарищи», </a:t>
            </a:r>
            <a:r>
              <a:rPr lang="ru-RU" dirty="0" smtClean="0"/>
              <a:t>осуществляющие от имени товарищества предпринимательскую деятельность и отвечающие по обязательствам товарищества всем своим имуществом, и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один или несколько «вкладчиков»</a:t>
            </a:r>
            <a:r>
              <a:rPr lang="ru-RU" dirty="0" smtClean="0"/>
              <a:t>, </a:t>
            </a:r>
            <a:r>
              <a:rPr lang="ru-RU" i="1" u="sng" dirty="0" smtClean="0"/>
              <a:t>не участвующих в управлении делами товарищества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rgbClr val="0070C0"/>
                </a:solidFill>
              </a:rPr>
              <a:t>несущих риск убытков, связанных с деятельностью товарищества</a:t>
            </a:r>
            <a:r>
              <a:rPr lang="ru-RU" dirty="0" smtClean="0"/>
              <a:t>, только в пределах сумм внесенных ими вкладов.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Коммерческие организации</a:t>
            </a:r>
            <a:endParaRPr lang="ru-RU" sz="3600" smtClean="0"/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    </a:t>
            </a:r>
            <a:r>
              <a:rPr lang="ru-RU" b="1" u="sng" smtClean="0"/>
              <a:t>Общество с дополнительной ответственностью</a:t>
            </a:r>
            <a:r>
              <a:rPr lang="ru-RU" b="1" smtClean="0"/>
              <a:t> (ОДО)</a:t>
            </a:r>
            <a:r>
              <a:rPr lang="ru-RU" smtClean="0"/>
              <a:t> – это предприятие, </a:t>
            </a:r>
            <a:r>
              <a:rPr lang="ru-RU" i="1" smtClean="0">
                <a:solidFill>
                  <a:srgbClr val="0070C0"/>
                </a:solidFill>
              </a:rPr>
              <a:t>участники которого солидарно несут ответственность по обязательствам</a:t>
            </a:r>
            <a:r>
              <a:rPr lang="ru-RU" smtClean="0"/>
              <a:t> в одинаковом для всех кратном размере к стоимости их вкладов.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Коммерческие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   </a:t>
            </a:r>
            <a:r>
              <a:rPr lang="ru-RU" b="1" u="sng" dirty="0" smtClean="0"/>
              <a:t>Общество с ограниченной</a:t>
            </a:r>
            <a:r>
              <a:rPr lang="ru-RU" b="1" dirty="0" smtClean="0"/>
              <a:t> </a:t>
            </a:r>
            <a:r>
              <a:rPr lang="ru-RU" b="1" u="sng" dirty="0" smtClean="0"/>
              <a:t>ответственностью</a:t>
            </a:r>
            <a:r>
              <a:rPr lang="ru-RU" b="1" dirty="0" smtClean="0"/>
              <a:t> (ООО)</a:t>
            </a:r>
            <a:r>
              <a:rPr lang="ru-RU" dirty="0" smtClean="0"/>
              <a:t> – это учрежденная одним или несколькими лицами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коммерческая организация</a:t>
            </a:r>
            <a:r>
              <a:rPr lang="ru-RU" dirty="0" smtClean="0"/>
              <a:t>, уставный капитал которой разделен на доли согласно учредительным документам.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Коммерческие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 </a:t>
            </a:r>
            <a:r>
              <a:rPr lang="ru-RU" b="1" u="sng" dirty="0" smtClean="0"/>
              <a:t>Публичные акционерные общества </a:t>
            </a:r>
            <a:r>
              <a:rPr lang="ru-RU" b="1" dirty="0" smtClean="0"/>
              <a:t>(ПАО) </a:t>
            </a:r>
            <a:r>
              <a:rPr lang="ru-RU" dirty="0" smtClean="0"/>
              <a:t>создают капитал за счет ценных бумаг (акций), либо с помощью перевода основных средств в ценные бумаги.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</a:t>
            </a:r>
            <a:r>
              <a:rPr lang="ru-RU" b="1" dirty="0" smtClean="0"/>
              <a:t>Функционирование</a:t>
            </a:r>
            <a:r>
              <a:rPr lang="ru-RU" dirty="0" smtClean="0"/>
              <a:t> таких компаний, их оборот должны полностью соответствовать Федеральному закону </a:t>
            </a:r>
            <a:r>
              <a:rPr lang="ru-RU" b="1" i="1" dirty="0" smtClean="0"/>
              <a:t>«О рынке ценных бумаг»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 Также, с учетом всех условий, которые ставит законодатель, в названии должна быть упомянута </a:t>
            </a:r>
            <a:r>
              <a:rPr lang="ru-RU" b="1" dirty="0" smtClean="0"/>
              <a:t>публичность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Коммерческие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75297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</a:t>
            </a:r>
            <a:r>
              <a:rPr lang="ru-RU" sz="3400" b="1" u="sng" dirty="0" smtClean="0"/>
              <a:t>Общая характеристика ПАО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Число акционеров не ограничено;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Разрешено свободное обращение акций.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Формирование уставного капитала ПАО происходит за счет того, что выпускаются акции на какую-то сумму денег.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Размер уставного капитала в данном случае – такая величина, которая может варьироваться, уменьшаться или, наоборот, увеличиваться. Зависит это, прежде всего, от того, как выкупаются акции.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Как видно из приведенной выше таблицы, размер уставного капитала составляет 100.000 рублей.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Коммерческие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        </a:t>
            </a:r>
            <a:r>
              <a:rPr lang="ru-RU" b="1" u="sng" dirty="0" smtClean="0"/>
              <a:t>Общая характеристика НАО</a:t>
            </a:r>
            <a:r>
              <a:rPr lang="ru-RU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</a:t>
            </a:r>
            <a:r>
              <a:rPr lang="ru-RU" b="1" dirty="0" smtClean="0"/>
              <a:t>Непубличными</a:t>
            </a:r>
            <a:r>
              <a:rPr lang="ru-RU" dirty="0" smtClean="0"/>
              <a:t> в настоящее время являются </a:t>
            </a:r>
            <a:r>
              <a:rPr lang="ru-RU" b="1" dirty="0" smtClean="0"/>
              <a:t>АО</a:t>
            </a:r>
            <a:r>
              <a:rPr lang="ru-RU" dirty="0" smtClean="0"/>
              <a:t> (акционерные общества), </a:t>
            </a:r>
            <a:r>
              <a:rPr lang="ru-RU" b="1" dirty="0" smtClean="0"/>
              <a:t>ООО</a:t>
            </a:r>
            <a:r>
              <a:rPr lang="ru-RU" dirty="0" smtClean="0"/>
              <a:t>. Основные требования, которые к </a:t>
            </a:r>
            <a:r>
              <a:rPr lang="ru-RU" b="1" dirty="0" smtClean="0"/>
              <a:t>НАО</a:t>
            </a:r>
            <a:r>
              <a:rPr lang="ru-RU" dirty="0" smtClean="0"/>
              <a:t> предъявляет законодательство, заключаются в следующем: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</a:t>
            </a:r>
            <a:r>
              <a:rPr lang="ru-RU" i="1" dirty="0" smtClean="0">
                <a:solidFill>
                  <a:srgbClr val="002060"/>
                </a:solidFill>
              </a:rPr>
              <a:t>Минимальный размер </a:t>
            </a:r>
            <a:r>
              <a:rPr lang="ru-RU" dirty="0" smtClean="0"/>
              <a:t>уставного капитала – 10.000 рублей;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В </a:t>
            </a:r>
            <a:r>
              <a:rPr lang="ru-RU" b="1" dirty="0" smtClean="0"/>
              <a:t>названии нет </a:t>
            </a:r>
            <a:r>
              <a:rPr lang="ru-RU" dirty="0" smtClean="0"/>
              <a:t>указания на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публичность</a:t>
            </a:r>
            <a:r>
              <a:rPr lang="ru-RU" dirty="0" smtClean="0"/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</a:t>
            </a:r>
            <a:r>
              <a:rPr lang="ru-RU" b="1" dirty="0" smtClean="0"/>
              <a:t>Акции</a:t>
            </a:r>
            <a:r>
              <a:rPr lang="ru-RU" dirty="0" smtClean="0"/>
              <a:t> </a:t>
            </a:r>
            <a:r>
              <a:rPr lang="ru-RU" u="sng" dirty="0" smtClean="0"/>
              <a:t>не должны</a:t>
            </a:r>
            <a:r>
              <a:rPr lang="ru-RU" dirty="0" smtClean="0"/>
              <a:t> предлагаться к </a:t>
            </a:r>
            <a:r>
              <a:rPr lang="ru-RU" i="1" dirty="0" smtClean="0">
                <a:solidFill>
                  <a:srgbClr val="0070C0"/>
                </a:solidFill>
              </a:rPr>
              <a:t>продаже или размещению на биржах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3"/>
          <p:cNvSpPr>
            <a:spLocks noGrp="1"/>
          </p:cNvSpPr>
          <p:nvPr>
            <p:ph type="title"/>
          </p:nvPr>
        </p:nvSpPr>
        <p:spPr>
          <a:xfrm>
            <a:off x="612775" y="333375"/>
            <a:ext cx="8153400" cy="863600"/>
          </a:xfrm>
        </p:spPr>
        <p:txBody>
          <a:bodyPr/>
          <a:lstStyle/>
          <a:p>
            <a:pPr eaLnBrk="1" hangingPunct="1"/>
            <a:r>
              <a:rPr lang="ru-RU" sz="3200" b="1" u="sng" smtClean="0"/>
              <a:t>Понятие организации как </a:t>
            </a:r>
            <a:r>
              <a:rPr lang="ru-RU" sz="3200" b="1" u="sng" smtClean="0">
                <a:solidFill>
                  <a:srgbClr val="FF0000"/>
                </a:solidFill>
              </a:rPr>
              <a:t>социотехнической</a:t>
            </a:r>
            <a:r>
              <a:rPr lang="ru-RU" sz="3200" b="1" u="sng" smtClean="0"/>
              <a:t> системы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28625" y="1484313"/>
            <a:ext cx="8429625" cy="4897437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В </a:t>
            </a:r>
            <a:r>
              <a:rPr lang="ru-RU" dirty="0"/>
              <a:t>рамках этой </a:t>
            </a:r>
            <a:r>
              <a:rPr lang="ru-RU" b="1" dirty="0"/>
              <a:t>системы</a:t>
            </a:r>
            <a:r>
              <a:rPr lang="ru-RU" dirty="0"/>
              <a:t> протекает весь </a:t>
            </a:r>
            <a:r>
              <a:rPr lang="ru-RU" b="1" dirty="0"/>
              <a:t>управленческий процесс</a:t>
            </a:r>
            <a:r>
              <a:rPr lang="ru-RU" dirty="0"/>
              <a:t>, в котором участвуют менеджеры всех уровней, категорий и профессиональных специализаций. Организация построена для того, чтобы все протекающие в ней процессы осуществлялись своевременно и </a:t>
            </a:r>
            <a:r>
              <a:rPr lang="ru-RU" dirty="0" smtClean="0"/>
              <a:t>качественно;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 В </a:t>
            </a:r>
            <a:r>
              <a:rPr lang="ru-RU" dirty="0"/>
              <a:t>составе организации как системы управления выделяют следующие </a:t>
            </a:r>
            <a:r>
              <a:rPr lang="ru-RU" u="sng" dirty="0">
                <a:solidFill>
                  <a:srgbClr val="7030A0"/>
                </a:solidFill>
              </a:rPr>
              <a:t>подсистемы:</a:t>
            </a:r>
            <a:endParaRPr lang="ru-RU" u="sng" dirty="0" smtClean="0">
              <a:solidFill>
                <a:srgbClr val="7030A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i="1" dirty="0"/>
              <a:t>структура управления</a:t>
            </a:r>
            <a:r>
              <a:rPr lang="ru-RU" i="1" dirty="0" smtClean="0"/>
              <a:t>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i="1" dirty="0"/>
              <a:t>техника управления</a:t>
            </a:r>
            <a:r>
              <a:rPr lang="ru-RU" i="1" dirty="0" smtClean="0"/>
              <a:t>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i="1" dirty="0"/>
              <a:t>функции управления</a:t>
            </a:r>
            <a:r>
              <a:rPr lang="ru-RU" i="1" dirty="0" smtClean="0"/>
              <a:t>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i="1" dirty="0"/>
              <a:t>методология управления.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Коммерческие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</a:t>
            </a:r>
            <a:r>
              <a:rPr lang="ru-RU" b="1" u="sng" dirty="0" smtClean="0"/>
              <a:t>Устав</a:t>
            </a:r>
            <a:r>
              <a:rPr lang="ru-RU" dirty="0" smtClean="0"/>
              <a:t> является </a:t>
            </a:r>
            <a:r>
              <a:rPr lang="ru-RU" b="1" i="1" dirty="0" smtClean="0"/>
              <a:t>главным документом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Между учредителями может быть заключен </a:t>
            </a:r>
            <a:r>
              <a:rPr lang="ru-RU" b="1" dirty="0" smtClean="0"/>
              <a:t>договор</a:t>
            </a:r>
            <a:r>
              <a:rPr lang="ru-RU" dirty="0" smtClean="0"/>
              <a:t>, называемый </a:t>
            </a:r>
            <a:r>
              <a:rPr lang="ru-RU" i="1" u="sng" dirty="0" smtClean="0"/>
              <a:t>корпоративным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</a:t>
            </a:r>
            <a:r>
              <a:rPr lang="ru-RU" b="1" u="sng" dirty="0" smtClean="0"/>
              <a:t>Корпоративный договор</a:t>
            </a:r>
            <a:r>
              <a:rPr lang="ru-RU" b="1" dirty="0" smtClean="0"/>
              <a:t> </a:t>
            </a:r>
            <a:r>
              <a:rPr lang="ru-RU" dirty="0" smtClean="0"/>
              <a:t>можно назвать неким нововведением, в котором прописываются следующие моменты: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</a:t>
            </a:r>
            <a:r>
              <a:rPr lang="ru-RU" b="1" dirty="0" smtClean="0"/>
              <a:t>-</a:t>
            </a:r>
            <a:r>
              <a:rPr lang="ru-RU" dirty="0" smtClean="0"/>
              <a:t>  Все участник договора </a:t>
            </a:r>
            <a:r>
              <a:rPr lang="ru-RU" i="1" u="sng" dirty="0" smtClean="0"/>
              <a:t>должны голосовать одинаково;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</a:t>
            </a:r>
            <a:r>
              <a:rPr lang="ru-RU" b="1" dirty="0" smtClean="0"/>
              <a:t>-</a:t>
            </a:r>
            <a:r>
              <a:rPr lang="ru-RU" dirty="0" smtClean="0"/>
              <a:t>  Устанавливается </a:t>
            </a:r>
            <a:r>
              <a:rPr lang="ru-RU" b="1" dirty="0" smtClean="0"/>
              <a:t>общая цена </a:t>
            </a:r>
            <a:r>
              <a:rPr lang="ru-RU" dirty="0" smtClean="0"/>
              <a:t>на </a:t>
            </a:r>
            <a:r>
              <a:rPr lang="ru-RU" b="1" dirty="0" smtClean="0"/>
              <a:t>акции</a:t>
            </a:r>
            <a:r>
              <a:rPr lang="ru-RU" dirty="0" smtClean="0"/>
              <a:t>, принадлежащие всем </a:t>
            </a:r>
            <a:r>
              <a:rPr lang="ru-RU" b="1" dirty="0" smtClean="0">
                <a:solidFill>
                  <a:srgbClr val="7030A0"/>
                </a:solidFill>
              </a:rPr>
              <a:t>акционерам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Коммерческие организации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                        </a:t>
            </a:r>
            <a:r>
              <a:rPr lang="ru-RU" b="1" u="sng" dirty="0" smtClean="0"/>
              <a:t>Акции НАО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ru-RU" i="1" dirty="0" smtClean="0"/>
              <a:t> обращаются публично;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Размещение по открытой подписке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невозможно</a:t>
            </a:r>
            <a:r>
              <a:rPr lang="ru-RU" i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Вид деятельности: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разрешено все</a:t>
            </a:r>
            <a:r>
              <a:rPr lang="ru-RU" i="1" dirty="0" smtClean="0"/>
              <a:t>, что не запрещено.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i="1" dirty="0" smtClean="0"/>
              <a:t>Суть </a:t>
            </a:r>
            <a:r>
              <a:rPr lang="ru-RU" b="1" i="1" dirty="0" smtClean="0"/>
              <a:t>НАО</a:t>
            </a:r>
            <a:r>
              <a:rPr lang="ru-RU" i="1" dirty="0" smtClean="0"/>
              <a:t> в том, что это общества, которые просто не выпускают акции на рынок, это практически существовавшие до принятия нового закона ЗАО, но все-таки, это не одно и тоже.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96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/>
              <a:t>Классификация организаций по </a:t>
            </a:r>
            <a:r>
              <a:rPr lang="ru-RU" sz="2700" b="1" i="1" dirty="0" smtClean="0">
                <a:solidFill>
                  <a:srgbClr val="00B050"/>
                </a:solidFill>
              </a:rPr>
              <a:t>организационно-правовым формам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u="sng" dirty="0" smtClean="0"/>
              <a:t>Некоммерческие организации</a:t>
            </a:r>
            <a:endParaRPr lang="ru-RU" sz="3200" b="1" u="sng" dirty="0"/>
          </a:p>
        </p:txBody>
      </p:sp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085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09328" y="1722445"/>
            <a:ext cx="936104" cy="4248472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FFFF00"/>
                </a:solidFill>
              </a:rPr>
              <a:t>Некоммерческие организации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8038" y="1773238"/>
            <a:ext cx="4537075" cy="576262"/>
          </a:xfrm>
          <a:prstGeom prst="rect">
            <a:avLst/>
          </a:prstGeom>
          <a:solidFill>
            <a:srgbClr val="CF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FFFF00"/>
                </a:solidFill>
              </a:rPr>
              <a:t>общественные и религиозные организации (объединения)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348038" y="2492375"/>
            <a:ext cx="4537075" cy="649288"/>
          </a:xfrm>
          <a:prstGeom prst="rect">
            <a:avLst/>
          </a:prstGeom>
          <a:solidFill>
            <a:srgbClr val="CF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FF00"/>
                </a:solidFill>
              </a:rPr>
              <a:t>фонды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8038" y="3357563"/>
            <a:ext cx="4537075" cy="647700"/>
          </a:xfrm>
          <a:prstGeom prst="rect">
            <a:avLst/>
          </a:prstGeom>
          <a:solidFill>
            <a:srgbClr val="CF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FF00"/>
                </a:solidFill>
              </a:rPr>
              <a:t>учреждения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8038" y="4149725"/>
            <a:ext cx="4537075" cy="647700"/>
          </a:xfrm>
          <a:prstGeom prst="rect">
            <a:avLst/>
          </a:prstGeom>
          <a:solidFill>
            <a:srgbClr val="CF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FF00"/>
                </a:solidFill>
              </a:rPr>
              <a:t> ассоциации и союзы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48038" y="5084763"/>
            <a:ext cx="4537075" cy="647700"/>
          </a:xfrm>
          <a:prstGeom prst="rect">
            <a:avLst/>
          </a:prstGeom>
          <a:solidFill>
            <a:srgbClr val="CF23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FFFF00"/>
                </a:solidFill>
              </a:rPr>
              <a:t>потребительские кооперативы</a:t>
            </a:r>
            <a:endParaRPr lang="ru-RU" sz="2400" dirty="0">
              <a:solidFill>
                <a:srgbClr val="FFFF00"/>
              </a:solidFill>
            </a:endParaRPr>
          </a:p>
        </p:txBody>
      </p:sp>
      <p:cxnSp>
        <p:nvCxnSpPr>
          <p:cNvPr id="15" name="Прямая со стрелкой 14"/>
          <p:cNvCxnSpPr>
            <a:endCxn id="6" idx="1"/>
          </p:cNvCxnSpPr>
          <p:nvPr/>
        </p:nvCxnSpPr>
        <p:spPr>
          <a:xfrm>
            <a:off x="2555875" y="2060575"/>
            <a:ext cx="79216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55875" y="2781300"/>
            <a:ext cx="792163" cy="349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9" idx="1"/>
          </p:cNvCxnSpPr>
          <p:nvPr/>
        </p:nvCxnSpPr>
        <p:spPr>
          <a:xfrm flipV="1">
            <a:off x="2555875" y="4473575"/>
            <a:ext cx="792163" cy="349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555875" y="5373688"/>
            <a:ext cx="79216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4" idx="3"/>
            <a:endCxn id="4" idx="3"/>
          </p:cNvCxnSpPr>
          <p:nvPr/>
        </p:nvCxnSpPr>
        <p:spPr>
          <a:xfrm>
            <a:off x="2544763" y="3846513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2555875" y="3789363"/>
            <a:ext cx="79216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700088"/>
          </a:xfrm>
        </p:spPr>
        <p:txBody>
          <a:bodyPr/>
          <a:lstStyle/>
          <a:p>
            <a:pPr eaLnBrk="1" hangingPunct="1"/>
            <a:r>
              <a:rPr lang="ru-RU" sz="3600" b="1" u="sng" smtClean="0"/>
              <a:t>Классификация предприятий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125538"/>
            <a:ext cx="8496300" cy="51117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    </a:t>
            </a:r>
            <a:r>
              <a:rPr lang="ru-RU" b="1" u="sng" dirty="0" smtClean="0"/>
              <a:t>Предприятие</a:t>
            </a:r>
            <a:r>
              <a:rPr lang="ru-RU" dirty="0" smtClean="0"/>
              <a:t> – это самостоятельный хозяйственный субъект, созданный в порядке, установленном законом, </a:t>
            </a:r>
            <a:r>
              <a:rPr lang="ru-RU" b="1" i="1" dirty="0" smtClean="0">
                <a:solidFill>
                  <a:srgbClr val="0070C0"/>
                </a:solidFill>
              </a:rPr>
              <a:t>для производства продукции и оказания услуг</a:t>
            </a:r>
            <a:r>
              <a:rPr lang="ru-RU" dirty="0" smtClean="0"/>
              <a:t> в целях удовлетворения общественных потребностей и получение </a:t>
            </a:r>
            <a:r>
              <a:rPr lang="ru-RU" b="1" dirty="0" smtClean="0"/>
              <a:t>прибыли</a:t>
            </a:r>
            <a:r>
              <a:rPr lang="ru-RU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 </a:t>
            </a:r>
            <a:r>
              <a:rPr lang="ru-RU" b="1" u="sng" dirty="0" smtClean="0"/>
              <a:t>Предприятие</a:t>
            </a:r>
            <a:r>
              <a:rPr lang="ru-RU" dirty="0" smtClean="0"/>
              <a:t> обладает признаками </a:t>
            </a:r>
            <a:r>
              <a:rPr lang="ru-RU" b="1" u="sng" dirty="0" smtClean="0">
                <a:solidFill>
                  <a:srgbClr val="00B050"/>
                </a:solidFill>
              </a:rPr>
              <a:t>юридического лица</a:t>
            </a:r>
            <a:r>
              <a:rPr lang="ru-RU" dirty="0" smtClean="0"/>
              <a:t>, т. е. имеет в собственности обособленное имущество и отвечает по своим обязательствам этим имуществом, </a:t>
            </a:r>
            <a:r>
              <a:rPr lang="ru-RU" i="1" u="sng" dirty="0" smtClean="0"/>
              <a:t>имеет самостоятельный бухгалтерский баланс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Классификация предприятий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   </a:t>
            </a:r>
            <a:r>
              <a:rPr lang="ru-RU" b="1" u="sng" dirty="0" smtClean="0"/>
              <a:t>Производственное предприятие</a:t>
            </a:r>
            <a:r>
              <a:rPr lang="ru-RU" b="1" dirty="0" smtClean="0"/>
              <a:t> </a:t>
            </a:r>
            <a:r>
              <a:rPr lang="ru-RU" dirty="0" smtClean="0"/>
              <a:t>– это обособленная специализированная единица, основанием которой является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профессионально организованный трудовой коллектив</a:t>
            </a:r>
            <a:r>
              <a:rPr lang="ru-RU" b="1" dirty="0" smtClean="0"/>
              <a:t>, </a:t>
            </a:r>
            <a:r>
              <a:rPr lang="ru-RU" dirty="0" smtClean="0"/>
              <a:t>способный изготовить нужную потребителям </a:t>
            </a:r>
            <a:r>
              <a:rPr lang="ru-RU" b="1" dirty="0" smtClean="0"/>
              <a:t>продукцию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786813" cy="1000125"/>
          </a:xfrm>
        </p:spPr>
        <p:txBody>
          <a:bodyPr/>
          <a:lstStyle/>
          <a:p>
            <a:pPr eaLnBrk="1" hangingPunct="1"/>
            <a:r>
              <a:rPr lang="ru-RU" sz="3600" b="1" u="sng" smtClean="0"/>
              <a:t>Классификация предприятий</a:t>
            </a:r>
            <a:endParaRPr lang="ru-RU" sz="36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600200"/>
            <a:ext cx="8318500" cy="47815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В хозяйственной практике и литературе широко используются два схожих </a:t>
            </a:r>
            <a:r>
              <a:rPr lang="ru-RU" u="sng" dirty="0" smtClean="0"/>
              <a:t>понятия</a:t>
            </a:r>
            <a:r>
              <a:rPr lang="ru-RU" dirty="0" smtClean="0"/>
              <a:t> - </a:t>
            </a:r>
            <a:r>
              <a:rPr lang="ru-RU" b="1" dirty="0" smtClean="0"/>
              <a:t>предприятие</a:t>
            </a:r>
            <a:r>
              <a:rPr lang="ru-RU" dirty="0" smtClean="0"/>
              <a:t> и </a:t>
            </a:r>
            <a:r>
              <a:rPr lang="ru-RU" b="1" dirty="0" smtClean="0"/>
              <a:t>фирма.</a:t>
            </a: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   «Фирма», </a:t>
            </a:r>
            <a:r>
              <a:rPr lang="ru-RU" dirty="0" smtClean="0"/>
              <a:t>обозначается самое общее название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хозяйственного учреждения производственного и непроизводственного профиля.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Каждая организация, признанная юридическим лицом, при регистрации получает фирменное наименование. В таком случае </a:t>
            </a:r>
            <a:r>
              <a:rPr lang="ru-RU" b="1" dirty="0" smtClean="0"/>
              <a:t>фирма</a:t>
            </a:r>
            <a:r>
              <a:rPr lang="ru-RU" dirty="0" smtClean="0"/>
              <a:t> всего лишь </a:t>
            </a:r>
            <a:r>
              <a:rPr lang="ru-RU" b="1" dirty="0" smtClean="0">
                <a:solidFill>
                  <a:srgbClr val="7030A0"/>
                </a:solidFill>
              </a:rPr>
              <a:t>общее наименование учреждения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Заголовок 1"/>
          <p:cNvSpPr>
            <a:spLocks noGrp="1"/>
          </p:cNvSpPr>
          <p:nvPr>
            <p:ph type="title"/>
          </p:nvPr>
        </p:nvSpPr>
        <p:spPr>
          <a:xfrm>
            <a:off x="285750" y="228600"/>
            <a:ext cx="8643938" cy="842963"/>
          </a:xfrm>
        </p:spPr>
        <p:txBody>
          <a:bodyPr/>
          <a:lstStyle/>
          <a:p>
            <a:pPr eaLnBrk="1" hangingPunct="1"/>
            <a:r>
              <a:rPr lang="ru-RU" sz="3600" b="1" u="sng" smtClean="0"/>
              <a:t>Классификация предприятий</a:t>
            </a:r>
            <a:r>
              <a:rPr lang="ru-RU" sz="360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196975"/>
            <a:ext cx="8429625" cy="5232400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b="1" u="sng" dirty="0" smtClean="0"/>
              <a:t> К важнейшим задачам действующего предприятия относятся</a:t>
            </a:r>
            <a:r>
              <a:rPr lang="ru-RU" b="1" u="sng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- </a:t>
            </a:r>
            <a:r>
              <a:rPr lang="ru-RU" b="1" dirty="0" smtClean="0"/>
              <a:t>получение</a:t>
            </a:r>
            <a:r>
              <a:rPr lang="ru-RU" dirty="0" smtClean="0"/>
              <a:t> </a:t>
            </a:r>
            <a:r>
              <a:rPr lang="ru-RU" b="1" dirty="0" smtClean="0"/>
              <a:t>дохода</a:t>
            </a:r>
            <a:r>
              <a:rPr lang="ru-RU" dirty="0" smtClean="0"/>
              <a:t> владельцем предприятия </a:t>
            </a:r>
            <a:r>
              <a:rPr lang="ru-RU" i="1" dirty="0" smtClean="0"/>
              <a:t>(владельцами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       могут быть: государство, акционеры, частные лица).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- </a:t>
            </a:r>
            <a:r>
              <a:rPr lang="ru-RU" b="1" dirty="0" smtClean="0"/>
              <a:t>обеспечение</a:t>
            </a:r>
            <a:r>
              <a:rPr lang="ru-RU" dirty="0" smtClean="0"/>
              <a:t> потребителей </a:t>
            </a:r>
            <a:r>
              <a:rPr lang="ru-RU" b="1" dirty="0" smtClean="0"/>
              <a:t>продукцией</a:t>
            </a:r>
            <a:r>
              <a:rPr lang="ru-RU" dirty="0" smtClean="0"/>
              <a:t> предприятия в    соответствие с договорами  и рыночным спросом.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- </a:t>
            </a:r>
            <a:r>
              <a:rPr lang="ru-RU" b="1" dirty="0" smtClean="0"/>
              <a:t>обеспечение</a:t>
            </a:r>
            <a:r>
              <a:rPr lang="ru-RU" dirty="0" smtClean="0"/>
              <a:t> выплаты </a:t>
            </a:r>
            <a:r>
              <a:rPr lang="ru-RU" b="1" dirty="0" smtClean="0"/>
              <a:t>заработной пла</a:t>
            </a:r>
            <a:r>
              <a:rPr lang="ru-RU" dirty="0" smtClean="0"/>
              <a:t>ты персоналу предприятия, нормальных условий труда и возможности профессионального роста работников.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- </a:t>
            </a:r>
            <a:r>
              <a:rPr lang="ru-RU" b="1" dirty="0" smtClean="0"/>
              <a:t>создание рабочих </a:t>
            </a:r>
            <a:r>
              <a:rPr lang="ru-RU" dirty="0" smtClean="0"/>
              <a:t>мест для населения.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- </a:t>
            </a:r>
            <a:r>
              <a:rPr lang="ru-RU" b="1" dirty="0" smtClean="0"/>
              <a:t>охраны окружающей среды </a:t>
            </a:r>
            <a:r>
              <a:rPr lang="ru-RU" i="1" dirty="0" smtClean="0"/>
              <a:t>(земли, воздушного и водного бассейнов).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- </a:t>
            </a:r>
            <a:r>
              <a:rPr lang="ru-RU" b="1" dirty="0" smtClean="0"/>
              <a:t>недопущение сбоев предприятия </a:t>
            </a:r>
            <a:r>
              <a:rPr lang="ru-RU" i="1" dirty="0" smtClean="0"/>
              <a:t>(срыв поставок, выпуска бракованной продукции, резкого сокращения объема производства и дохода предприятия)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 </a:t>
            </a:r>
            <a:r>
              <a:rPr lang="ru-RU" sz="3600" b="1" u="sng" dirty="0" smtClean="0"/>
              <a:t>Классификация  предприятий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268413"/>
            <a:ext cx="8389938" cy="496887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dirty="0" smtClean="0"/>
              <a:t>    Предприятия</a:t>
            </a:r>
            <a:r>
              <a:rPr lang="ru-RU" sz="3400" dirty="0" smtClean="0"/>
              <a:t> различаются между собой по многим характеристикам, по которым и ведется их классификация.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</a:t>
            </a:r>
            <a:r>
              <a:rPr lang="ru-RU" sz="3400" b="1" u="sng" dirty="0" smtClean="0"/>
              <a:t>Основными признаками классификации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dirty="0" smtClean="0"/>
              <a:t>                              </a:t>
            </a:r>
            <a:r>
              <a:rPr lang="ru-RU" sz="3400" b="1" u="sng" dirty="0" smtClean="0"/>
              <a:t>являются</a:t>
            </a:r>
            <a:r>
              <a:rPr lang="ru-RU" sz="3400" b="1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rgbClr val="7030A0"/>
                </a:solidFill>
              </a:rPr>
              <a:t>-</a:t>
            </a:r>
            <a:r>
              <a:rPr lang="ru-RU" dirty="0" smtClean="0">
                <a:solidFill>
                  <a:srgbClr val="7030A0"/>
                </a:solidFill>
              </a:rPr>
              <a:t>  </a:t>
            </a:r>
            <a:r>
              <a:rPr lang="ru-RU" b="1" i="1" dirty="0" smtClean="0">
                <a:solidFill>
                  <a:srgbClr val="7030A0"/>
                </a:solidFill>
              </a:rPr>
              <a:t>отраслевая и предметная специализация;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      -  структура производства;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7030A0"/>
                </a:solidFill>
              </a:rPr>
              <a:t>      -  размер предприятия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sz="3000" i="1" dirty="0" smtClean="0"/>
              <a:t>(мощность производственного потенциала).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/>
              <a:t>Классификация  предприятий</a:t>
            </a:r>
            <a:endParaRPr lang="ru-RU" sz="36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По </a:t>
            </a:r>
            <a:r>
              <a:rPr lang="ru-RU" b="1" i="1" dirty="0" smtClean="0">
                <a:solidFill>
                  <a:srgbClr val="7030A0"/>
                </a:solidFill>
              </a:rPr>
              <a:t>отраслевым различиям </a:t>
            </a:r>
            <a:r>
              <a:rPr lang="ru-RU" b="1" i="1" dirty="0" smtClean="0"/>
              <a:t>выпускаемой продукции</a:t>
            </a:r>
            <a:r>
              <a:rPr lang="ru-RU" dirty="0" smtClean="0"/>
              <a:t>, </a:t>
            </a:r>
            <a:r>
              <a:rPr lang="ru-RU" b="1" u="sng" dirty="0" smtClean="0"/>
              <a:t>предприятия</a:t>
            </a:r>
            <a:r>
              <a:rPr lang="ru-RU" dirty="0" smtClean="0"/>
              <a:t> различаются на: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 а) </a:t>
            </a:r>
            <a:r>
              <a:rPr lang="ru-RU" b="1" u="sng" dirty="0" smtClean="0"/>
              <a:t>промышленные предприятия</a:t>
            </a:r>
            <a:r>
              <a:rPr lang="ru-RU" u="sng" dirty="0" smtClean="0"/>
              <a:t> </a:t>
            </a:r>
            <a:r>
              <a:rPr lang="ru-RU" dirty="0" smtClean="0"/>
              <a:t>по выпуску продуктов питания, одежды и обуви, по изготовлению машин и оборудования, инструментов, производству материалов, выработке электроэнергии.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 б) </a:t>
            </a:r>
            <a:r>
              <a:rPr lang="ru-RU" b="1" u="sng" dirty="0" smtClean="0"/>
              <a:t>сельскохозяйственные предприятия</a:t>
            </a:r>
            <a:r>
              <a:rPr lang="ru-RU" u="sng" dirty="0" smtClean="0"/>
              <a:t> </a:t>
            </a:r>
            <a:r>
              <a:rPr lang="ru-RU" dirty="0" smtClean="0"/>
              <a:t>по выращиванию зерна, скота и технических культур.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 в) </a:t>
            </a:r>
            <a:r>
              <a:rPr lang="ru-RU" b="1" u="sng" dirty="0" smtClean="0"/>
              <a:t>предприятия строительной индустрии, транспорта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Заголовок 1"/>
          <p:cNvSpPr>
            <a:spLocks noGrp="1"/>
          </p:cNvSpPr>
          <p:nvPr>
            <p:ph type="title"/>
          </p:nvPr>
        </p:nvSpPr>
        <p:spPr>
          <a:xfrm>
            <a:off x="285750" y="228600"/>
            <a:ext cx="8643938" cy="771525"/>
          </a:xfrm>
        </p:spPr>
        <p:txBody>
          <a:bodyPr/>
          <a:lstStyle/>
          <a:p>
            <a:pPr eaLnBrk="1" hangingPunct="1"/>
            <a:r>
              <a:rPr lang="ru-RU" sz="2800" dirty="0" smtClean="0"/>
              <a:t>  </a:t>
            </a:r>
            <a:r>
              <a:rPr lang="ru-RU" sz="4000" b="1" u="sng" dirty="0" smtClean="0"/>
              <a:t>Классификация  предприятий</a:t>
            </a:r>
            <a:r>
              <a:rPr lang="ru-RU" sz="4000" b="1" dirty="0" smtClean="0"/>
              <a:t> </a:t>
            </a:r>
            <a:endParaRPr lang="ru-RU" sz="28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268413"/>
            <a:ext cx="8280400" cy="5040312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</a:t>
            </a:r>
            <a:r>
              <a:rPr lang="ru-RU" sz="3400" b="1" i="1" dirty="0" smtClean="0"/>
              <a:t>По </a:t>
            </a:r>
            <a:r>
              <a:rPr lang="ru-RU" sz="3400" b="1" i="1" dirty="0" smtClean="0">
                <a:solidFill>
                  <a:srgbClr val="7030A0"/>
                </a:solidFill>
              </a:rPr>
              <a:t>предметной специализации</a:t>
            </a:r>
            <a:r>
              <a:rPr lang="ru-RU" i="1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Это </a:t>
            </a:r>
            <a:r>
              <a:rPr lang="ru-RU" b="1" dirty="0" smtClean="0"/>
              <a:t>предприятие</a:t>
            </a:r>
            <a:r>
              <a:rPr lang="ru-RU" dirty="0" smtClean="0"/>
              <a:t>, производящее предметы потребления.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/>
              <a:t>Предприятия:</a:t>
            </a:r>
            <a:r>
              <a:rPr lang="ru-RU" dirty="0" smtClean="0"/>
              <a:t> </a:t>
            </a:r>
            <a:r>
              <a:rPr lang="en-US" dirty="0" smtClean="0"/>
              <a:t>  </a:t>
            </a:r>
            <a:r>
              <a:rPr lang="ru-RU" dirty="0" smtClean="0"/>
              <a:t>сельского хозяйства, пищевой и легкой промышленности, машиностроения, химической и деревообрабатывающей промышленности, изготавливающие товары массового потребления, жилищное и коммунальное строительство.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/>
              <a:t> </a:t>
            </a:r>
            <a:r>
              <a:rPr lang="ru-RU" b="1" i="1" dirty="0" smtClean="0"/>
              <a:t>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Миссия</a:t>
            </a:r>
            <a:r>
              <a:rPr lang="ru-RU" dirty="0">
                <a:solidFill>
                  <a:srgbClr val="0070C0"/>
                </a:solidFill>
              </a:rPr>
              <a:t> организации, предназначение, </a:t>
            </a:r>
            <a:r>
              <a:rPr lang="ru-RU" dirty="0" smtClean="0">
                <a:solidFill>
                  <a:srgbClr val="0070C0"/>
                </a:solidFill>
              </a:rPr>
              <a:t>структура</a:t>
            </a:r>
            <a:r>
              <a:rPr lang="ru-RU" dirty="0">
                <a:solidFill>
                  <a:srgbClr val="0070C0"/>
                </a:solidFill>
              </a:rPr>
              <a:t>, принципы ее формирования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b="1" dirty="0" err="1">
                <a:solidFill>
                  <a:srgbClr val="FF0000"/>
                </a:solidFill>
              </a:rPr>
              <a:t>Ми́ссия</a:t>
            </a:r>
            <a:r>
              <a:rPr lang="ru-RU" dirty="0"/>
              <a:t> (англ. </a:t>
            </a:r>
            <a:r>
              <a:rPr lang="ru-RU" dirty="0" err="1"/>
              <a:t>mission</a:t>
            </a:r>
            <a:r>
              <a:rPr lang="ru-RU" dirty="0"/>
              <a:t>) — основная цель </a:t>
            </a:r>
            <a:r>
              <a:rPr lang="ru-RU" b="1" dirty="0"/>
              <a:t>организации</a:t>
            </a:r>
            <a:r>
              <a:rPr lang="ru-RU" dirty="0"/>
              <a:t>, смысл её существования. </a:t>
            </a:r>
            <a:r>
              <a:rPr lang="ru-RU" b="1" dirty="0">
                <a:solidFill>
                  <a:srgbClr val="FF0000"/>
                </a:solidFill>
              </a:rPr>
              <a:t>Миссия</a:t>
            </a:r>
            <a:r>
              <a:rPr lang="ru-RU" dirty="0"/>
              <a:t> — одно из основополагающих понятий стратегического </a:t>
            </a:r>
            <a:r>
              <a:rPr lang="ru-RU" b="1" dirty="0"/>
              <a:t>управления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195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u="sng" dirty="0"/>
              <a:t>Классификация  предприятий</a:t>
            </a:r>
            <a:endParaRPr lang="ru-RU" sz="4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1" i="1" dirty="0" smtClean="0"/>
              <a:t>                 По </a:t>
            </a:r>
            <a:r>
              <a:rPr lang="ru-RU" sz="3400" b="1" i="1" dirty="0" smtClean="0">
                <a:solidFill>
                  <a:srgbClr val="7030A0"/>
                </a:solidFill>
              </a:rPr>
              <a:t>структуре производства</a:t>
            </a:r>
            <a:r>
              <a:rPr lang="ru-RU" sz="3400" i="1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-  </a:t>
            </a:r>
            <a:r>
              <a:rPr lang="ru-RU" b="1" dirty="0" smtClean="0"/>
              <a:t>узкоспециализированное</a:t>
            </a:r>
            <a:r>
              <a:rPr lang="ru-RU" dirty="0" smtClean="0"/>
              <a:t>, </a:t>
            </a:r>
            <a:r>
              <a:rPr lang="en-US" dirty="0" smtClean="0"/>
              <a:t> </a:t>
            </a:r>
            <a:r>
              <a:rPr lang="ru-RU" dirty="0" smtClean="0"/>
              <a:t>которое изготавливает ограниченный ассортимент продукции массового или крупносерийного производства. </a:t>
            </a:r>
            <a:r>
              <a:rPr lang="ru-RU" i="1" u="sng" dirty="0" smtClean="0"/>
              <a:t>Например</a:t>
            </a:r>
            <a:r>
              <a:rPr lang="ru-RU" dirty="0" smtClean="0"/>
              <a:t>, производство чугуна, стального проката, выработка электроэнергии, производство зерна и т.д.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-  </a:t>
            </a:r>
            <a:r>
              <a:rPr lang="ru-RU" b="1" dirty="0" smtClean="0"/>
              <a:t>многопрофильные</a:t>
            </a:r>
            <a:r>
              <a:rPr lang="ru-RU" dirty="0" smtClean="0"/>
              <a:t>, </a:t>
            </a:r>
            <a:r>
              <a:rPr lang="en-US" dirty="0" smtClean="0"/>
              <a:t> </a:t>
            </a:r>
            <a:r>
              <a:rPr lang="ru-RU" dirty="0" smtClean="0"/>
              <a:t>которые выпускают продукцию широкого ассортимента и различного назначения. </a:t>
            </a:r>
            <a:r>
              <a:rPr lang="ru-RU" i="1" u="sng" dirty="0" smtClean="0"/>
              <a:t>Например</a:t>
            </a:r>
            <a:r>
              <a:rPr lang="ru-RU" dirty="0" smtClean="0"/>
              <a:t>, в промышленности – одновременно специализируются на изготовлении морских судов, автомобилей, холодильников и т.д.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u="sng" dirty="0"/>
              <a:t>Классификация  предприятий</a:t>
            </a:r>
            <a:endParaRPr lang="ru-RU" sz="4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- </a:t>
            </a:r>
            <a:r>
              <a:rPr lang="ru-RU" b="1" dirty="0" smtClean="0"/>
              <a:t>комбинированные, </a:t>
            </a:r>
            <a:r>
              <a:rPr lang="en-US" b="1" dirty="0" smtClean="0"/>
              <a:t> </a:t>
            </a:r>
            <a:r>
              <a:rPr lang="ru-RU" dirty="0" smtClean="0"/>
              <a:t>чаще всего в химической, текстильной и металлургической промышленности, в сельском хозяйстве.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        </a:t>
            </a:r>
            <a:r>
              <a:rPr lang="ru-RU" b="1" u="sng" dirty="0" smtClean="0"/>
              <a:t>Суть</a:t>
            </a:r>
            <a:r>
              <a:rPr lang="ru-RU" dirty="0" smtClean="0"/>
              <a:t> состоит в том, что один вид сырья или готовой продукции на одном и том же предприятии превращается параллельно или последовательно в другой, а затем в третий вид.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   </a:t>
            </a:r>
            <a:r>
              <a:rPr lang="ru-RU" i="1" u="sng" dirty="0" smtClean="0"/>
              <a:t>Например</a:t>
            </a:r>
            <a:r>
              <a:rPr lang="ru-RU" dirty="0" smtClean="0"/>
              <a:t>, выплавленный в доменных печах чугун используется собственным предприятием, где он переплавляется в стальные слитки и т.д.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title"/>
          </p:nvPr>
        </p:nvSpPr>
        <p:spPr>
          <a:xfrm>
            <a:off x="214313" y="404813"/>
            <a:ext cx="8715375" cy="792162"/>
          </a:xfrm>
        </p:spPr>
        <p:txBody>
          <a:bodyPr/>
          <a:lstStyle/>
          <a:p>
            <a:pPr eaLnBrk="1" hangingPunct="1"/>
            <a:r>
              <a:rPr lang="ru-RU" sz="4000" b="1" u="sng" dirty="0" smtClean="0"/>
              <a:t>Классификация  предприятий</a:t>
            </a:r>
            <a:r>
              <a:rPr lang="ru-RU" sz="4000" b="1" dirty="0" smtClean="0"/>
              <a:t> </a:t>
            </a:r>
            <a:endParaRPr lang="ru-RU" sz="28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341438"/>
            <a:ext cx="8424863" cy="4751387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 smtClean="0"/>
              <a:t> </a:t>
            </a:r>
            <a:r>
              <a:rPr lang="ru-RU" sz="8000" b="1" dirty="0" smtClean="0"/>
              <a:t>              </a:t>
            </a:r>
            <a:r>
              <a:rPr lang="ru-RU" sz="9600" b="1" i="1" dirty="0" smtClean="0"/>
              <a:t>По </a:t>
            </a:r>
            <a:r>
              <a:rPr lang="ru-RU" sz="9600" b="1" i="1" dirty="0" smtClean="0">
                <a:solidFill>
                  <a:srgbClr val="7030A0"/>
                </a:solidFill>
              </a:rPr>
              <a:t>размерам предприятия</a:t>
            </a:r>
            <a:r>
              <a:rPr lang="ru-RU" sz="8000" b="1" i="1" dirty="0" smtClean="0"/>
              <a:t>:</a:t>
            </a:r>
            <a:endParaRPr lang="ru-RU" sz="8000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8000" dirty="0" smtClean="0"/>
              <a:t>Как правило, все предприятия делятся на 3 группы: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/>
              <a:t>                       малые,  средние, крупные.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62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200" dirty="0" smtClean="0"/>
              <a:t>                      </a:t>
            </a:r>
            <a:r>
              <a:rPr lang="ru-RU" sz="8000" b="1" i="1" u="sng" dirty="0" smtClean="0"/>
              <a:t>Используются следующие показатели</a:t>
            </a:r>
            <a:r>
              <a:rPr lang="ru-RU" sz="80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200" dirty="0" smtClean="0"/>
              <a:t>        * </a:t>
            </a:r>
            <a:r>
              <a:rPr lang="ru-RU" sz="8000" dirty="0" smtClean="0"/>
              <a:t>численность рабочих;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 smtClean="0"/>
              <a:t>      * стоимость, объем выпуска продукции;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 smtClean="0"/>
              <a:t>      * стоимость основных производственных фондов.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 dirty="0"/>
              <a:t>Классификация  предприятий</a:t>
            </a:r>
            <a:r>
              <a:rPr lang="ru-RU" sz="4000" b="1" dirty="0"/>
              <a:t>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dirty="0"/>
              <a:t> </a:t>
            </a:r>
            <a:r>
              <a:rPr lang="ru-RU" b="1" u="sng" dirty="0"/>
              <a:t>Национальное предприяти</a:t>
            </a:r>
            <a:r>
              <a:rPr lang="ru-RU" b="1" dirty="0"/>
              <a:t>е</a:t>
            </a:r>
            <a:r>
              <a:rPr lang="ru-RU" dirty="0"/>
              <a:t> — предприятие, </a:t>
            </a:r>
            <a:r>
              <a:rPr lang="ru-RU" dirty="0">
                <a:solidFill>
                  <a:srgbClr val="00B050"/>
                </a:solidFill>
              </a:rPr>
              <a:t>капитал</a:t>
            </a:r>
            <a:r>
              <a:rPr lang="ru-RU" dirty="0"/>
              <a:t> которого принадлежит </a:t>
            </a:r>
            <a:r>
              <a:rPr lang="ru-RU" dirty="0">
                <a:solidFill>
                  <a:srgbClr val="00B050"/>
                </a:solidFill>
              </a:rPr>
              <a:t>предпринимателям своей страны. </a:t>
            </a:r>
          </a:p>
          <a:p>
            <a:pPr eaLnBrk="1" hangingPunct="1"/>
            <a:r>
              <a:rPr lang="ru-RU" dirty="0"/>
              <a:t>    </a:t>
            </a:r>
            <a:r>
              <a:rPr lang="ru-RU" b="1" dirty="0"/>
              <a:t>Национальная</a:t>
            </a:r>
            <a:r>
              <a:rPr lang="ru-RU" dirty="0"/>
              <a:t> принадлежность определяется также местоположением и регистрацией основной компании.</a:t>
            </a:r>
          </a:p>
        </p:txBody>
      </p:sp>
    </p:spTree>
    <p:extLst>
      <p:ext uri="{BB962C8B-B14F-4D97-AF65-F5344CB8AC3E}">
        <p14:creationId xmlns:p14="http://schemas.microsoft.com/office/powerpoint/2010/main" val="42458380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 dirty="0"/>
              <a:t>Классификация  предприятий</a:t>
            </a:r>
            <a:r>
              <a:rPr lang="ru-RU" sz="4000" b="1" dirty="0"/>
              <a:t>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Иностранное предприятие</a:t>
            </a:r>
            <a:r>
              <a:rPr lang="ru-RU" dirty="0"/>
              <a:t> — предприятие,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капитал</a:t>
            </a:r>
            <a:r>
              <a:rPr lang="ru-RU" dirty="0"/>
              <a:t> которого принадлежит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иностранным предпринимателям</a:t>
            </a:r>
            <a:r>
              <a:rPr lang="ru-RU" dirty="0"/>
              <a:t>, полностью или в определенной части обеспечивающих их контроль.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2388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 dirty="0"/>
              <a:t>Классификация  предприятий</a:t>
            </a:r>
            <a:r>
              <a:rPr lang="ru-RU" sz="4000" b="1" dirty="0"/>
              <a:t>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u="sng" dirty="0"/>
              <a:t>Иностранные предприятия</a:t>
            </a:r>
            <a:r>
              <a:rPr lang="ru-RU" sz="2800" b="1" dirty="0"/>
              <a:t> </a:t>
            </a:r>
            <a:r>
              <a:rPr lang="ru-RU" sz="2800" dirty="0"/>
              <a:t>образуются либо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путем создания акционерного общества</a:t>
            </a:r>
            <a:r>
              <a:rPr lang="ru-RU" sz="2800" dirty="0"/>
              <a:t>, либо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путем скупки контрольных пакетов акций </a:t>
            </a:r>
            <a:r>
              <a:rPr lang="ru-RU" sz="2800" dirty="0"/>
              <a:t>местных фирм, ведущих к возникновению </a:t>
            </a:r>
            <a:r>
              <a:rPr lang="ru-RU" sz="2800" b="1" i="1" dirty="0"/>
              <a:t>иностранного контроля</a:t>
            </a:r>
            <a:r>
              <a:rPr lang="ru-RU" sz="2800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    </a:t>
            </a:r>
            <a:r>
              <a:rPr lang="ru-RU" sz="2800" i="1" u="sng" dirty="0"/>
              <a:t>Последний способ</a:t>
            </a:r>
            <a:r>
              <a:rPr lang="ru-RU" sz="2800" i="1" dirty="0"/>
              <a:t> </a:t>
            </a:r>
            <a:r>
              <a:rPr lang="ru-RU" sz="2800" dirty="0"/>
              <a:t>получил в современных условиях наибольшее распространение, поскольку он позволяет использовать уже имеющийся аппарат, связи, клиентуру и знания рынка местными фирмами.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1304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 dirty="0"/>
              <a:t>Классификация  предприятий</a:t>
            </a:r>
            <a:r>
              <a:rPr lang="ru-RU" sz="4000" b="1" dirty="0"/>
              <a:t>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u="sng" dirty="0"/>
              <a:t>Смешанные предприяти</a:t>
            </a:r>
            <a:r>
              <a:rPr lang="ru-RU" sz="2400" b="1" dirty="0"/>
              <a:t>я</a:t>
            </a:r>
            <a:r>
              <a:rPr lang="ru-RU" sz="2400" dirty="0"/>
              <a:t> — предприятия, капитал которых принадлежит предпринимателям </a:t>
            </a:r>
            <a:r>
              <a:rPr lang="ru-RU" sz="2400" dirty="0">
                <a:solidFill>
                  <a:srgbClr val="0070C0"/>
                </a:solidFill>
              </a:rPr>
              <a:t>двух </a:t>
            </a:r>
            <a:r>
              <a:rPr lang="ru-RU" sz="2400" dirty="0"/>
              <a:t>или </a:t>
            </a:r>
            <a:r>
              <a:rPr lang="ru-RU" sz="2400" dirty="0">
                <a:solidFill>
                  <a:srgbClr val="0070C0"/>
                </a:solidFill>
              </a:rPr>
              <a:t>более стран</a:t>
            </a:r>
            <a:r>
              <a:rPr lang="ru-RU" sz="2400" dirty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   Регистрация </a:t>
            </a:r>
            <a:r>
              <a:rPr lang="ru-RU" sz="2400" b="1" dirty="0"/>
              <a:t>смешанного предприятия </a:t>
            </a:r>
            <a:r>
              <a:rPr lang="ru-RU" sz="2400" dirty="0"/>
              <a:t>осуществляется в стране одного из учредителей на основе действующего в ней законодательства, что определяет местонахождение его штаб- квартиры.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/>
              <a:t>   </a:t>
            </a:r>
            <a:r>
              <a:rPr lang="ru-RU" sz="2400" b="1" u="sng" dirty="0"/>
              <a:t>Смешанные предприятия</a:t>
            </a:r>
            <a:r>
              <a:rPr lang="ru-RU" sz="2400" b="1" dirty="0"/>
              <a:t> </a:t>
            </a:r>
            <a:r>
              <a:rPr lang="ru-RU" sz="2400" dirty="0"/>
              <a:t>— это одна из разновидностей международного переплетения капиталов.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2983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 dirty="0"/>
              <a:t>Классификация  предприятий</a:t>
            </a:r>
            <a:r>
              <a:rPr lang="ru-RU" sz="4000" b="1" dirty="0"/>
              <a:t>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u="sng" dirty="0"/>
              <a:t>Смешанные</a:t>
            </a:r>
            <a:r>
              <a:rPr lang="ru-RU" sz="2800" dirty="0"/>
              <a:t> по капиталу предприятия называются совместными предприятиями в тех случаях, когда целью их создания является </a:t>
            </a:r>
            <a:r>
              <a:rPr lang="ru-RU" sz="2800" b="1" i="1" dirty="0">
                <a:solidFill>
                  <a:srgbClr val="7030A0"/>
                </a:solidFill>
              </a:rPr>
              <a:t>осуществление совместной предпринимательской деятельности</a:t>
            </a:r>
            <a:r>
              <a:rPr lang="ru-RU" sz="2800" dirty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   Формы </a:t>
            </a:r>
            <a:r>
              <a:rPr lang="ru-RU" sz="2800" b="1" i="1" dirty="0"/>
              <a:t>смешанных</a:t>
            </a:r>
            <a:r>
              <a:rPr lang="ru-RU" sz="2800" dirty="0"/>
              <a:t> по капиталу компаний весьма разнообразны.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/>
              <a:t>   Чаще всего в форме </a:t>
            </a:r>
            <a:r>
              <a:rPr lang="ru-RU" sz="2800" b="1" i="1" dirty="0"/>
              <a:t>смешанных компаний </a:t>
            </a:r>
            <a:r>
              <a:rPr lang="ru-RU" sz="2800" dirty="0"/>
              <a:t>создаются международные объединения:  </a:t>
            </a:r>
            <a:r>
              <a:rPr lang="ru-RU" sz="2800" dirty="0">
                <a:hlinkClick r:id="rId2" tooltip="Картель"/>
              </a:rPr>
              <a:t>картели</a:t>
            </a:r>
            <a:r>
              <a:rPr lang="ru-RU" sz="2800" dirty="0"/>
              <a:t>, </a:t>
            </a:r>
            <a:r>
              <a:rPr lang="ru-RU" sz="2800" dirty="0">
                <a:hlinkClick r:id="rId3" tooltip="Трест"/>
              </a:rPr>
              <a:t>тресты</a:t>
            </a:r>
            <a:r>
              <a:rPr lang="ru-RU" sz="2800" dirty="0"/>
              <a:t>, </a:t>
            </a:r>
            <a:r>
              <a:rPr lang="ru-RU" sz="2800" dirty="0">
                <a:hlinkClick r:id="rId4" tooltip="Концерн"/>
              </a:rPr>
              <a:t>концерны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5103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u="sng" dirty="0" smtClean="0"/>
              <a:t>Вопросы для самоподготовки</a:t>
            </a:r>
            <a:r>
              <a:rPr lang="ru-RU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2400" dirty="0" smtClean="0"/>
              <a:t>1</a:t>
            </a:r>
            <a:r>
              <a:rPr lang="ru-RU" sz="2400" dirty="0"/>
              <a:t>. Классификация организаций </a:t>
            </a:r>
            <a:r>
              <a:rPr lang="ru-RU" sz="2400" dirty="0" smtClean="0"/>
              <a:t>в зависимости </a:t>
            </a:r>
            <a:r>
              <a:rPr lang="ru-RU" sz="2400" dirty="0"/>
              <a:t>от условий 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хозяйственной деятельности;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2. Характеристика акционерных </a:t>
            </a:r>
            <a:r>
              <a:rPr lang="ru-RU" sz="2400" dirty="0" smtClean="0"/>
              <a:t>обществ;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3. Понятие хозяйственной организации </a:t>
            </a:r>
            <a:r>
              <a:rPr lang="ru-RU" sz="2400" dirty="0" smtClean="0"/>
              <a:t>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предприятия.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6383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Миссия</a:t>
            </a:r>
            <a:r>
              <a:rPr lang="ru-RU" dirty="0"/>
              <a:t> формируется собственниками организации и отражается в ее учредительных документах. Миссия всегда направлена на внешнюю среду организации и ей не может быть получение прибыли</a:t>
            </a:r>
            <a:r>
              <a:rPr lang="ru-RU" dirty="0" smtClean="0"/>
              <a:t>.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Миссия</a:t>
            </a:r>
            <a:r>
              <a:rPr lang="ru-RU" sz="2800" dirty="0"/>
              <a:t> предназначена для формирования среди сотрудников организации корпоративного духа (организационной культуры).</a:t>
            </a:r>
          </a:p>
        </p:txBody>
      </p:sp>
    </p:spTree>
    <p:extLst>
      <p:ext uri="{BB962C8B-B14F-4D97-AF65-F5344CB8AC3E}">
        <p14:creationId xmlns:p14="http://schemas.microsoft.com/office/powerpoint/2010/main" val="24723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ru-RU" u="sng" dirty="0" smtClean="0"/>
              <a:t>Структура </a:t>
            </a:r>
            <a:r>
              <a:rPr lang="ru-RU" u="sng" dirty="0">
                <a:solidFill>
                  <a:srgbClr val="FF0000"/>
                </a:solidFill>
              </a:rPr>
              <a:t>миссии</a:t>
            </a:r>
            <a:r>
              <a:rPr lang="ru-RU" dirty="0"/>
              <a:t>: </a:t>
            </a:r>
          </a:p>
          <a:p>
            <a:r>
              <a:rPr lang="ru-RU" dirty="0"/>
              <a:t>Философия </a:t>
            </a:r>
            <a:r>
              <a:rPr lang="ru-RU" dirty="0" smtClean="0"/>
              <a:t>организации;</a:t>
            </a:r>
            <a:endParaRPr lang="ru-RU" dirty="0"/>
          </a:p>
          <a:p>
            <a:r>
              <a:rPr lang="ru-RU" dirty="0"/>
              <a:t>Сфера деятельности организации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Система целей организации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Технологические возможности.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0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/>
              <a:t>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следующие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группы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и развития организации, ее традиций, достижений и промахов, сложившийся имидж.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Существующий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поведения и способ действия собственников и руководителей.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 е. все то, чем организация может управлять: наличные денежные средства, признанные продуктовые марки, уникальные технологии, талант сотрудников и т. п.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Окружающая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среда, представляющая совокупность всех факторов, которые воздействуют на возможности организации достигать своих целей с помощью выбранных стратегий.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Отличительные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достоинства, которыми обладает организация.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729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      </a:t>
            </a:r>
            <a:r>
              <a:rPr lang="ru-RU" b="1" i="1" u="sng" dirty="0" smtClean="0">
                <a:solidFill>
                  <a:srgbClr val="7030A0"/>
                </a:solidFill>
              </a:rPr>
              <a:t>Принципы </a:t>
            </a:r>
            <a:r>
              <a:rPr lang="ru-RU" b="1" i="1" u="sng" dirty="0">
                <a:solidFill>
                  <a:srgbClr val="7030A0"/>
                </a:solidFill>
              </a:rPr>
              <a:t>формирования </a:t>
            </a:r>
            <a:r>
              <a:rPr lang="ru-RU" b="1" i="1" u="sng" dirty="0">
                <a:solidFill>
                  <a:srgbClr val="FF0000"/>
                </a:solidFill>
              </a:rPr>
              <a:t>миссии</a:t>
            </a:r>
            <a:r>
              <a:rPr lang="ru-RU" b="1" i="1" dirty="0"/>
              <a:t>: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-  Четкая</a:t>
            </a:r>
            <a:r>
              <a:rPr lang="ru-RU" i="1" dirty="0"/>
              <a:t>, ясная, </a:t>
            </a:r>
            <a:r>
              <a:rPr lang="ru-RU" i="1" dirty="0" smtClean="0"/>
              <a:t>конкретная;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-  </a:t>
            </a:r>
            <a:r>
              <a:rPr lang="ru-RU" i="1" dirty="0"/>
              <a:t>Выражение ясным, вдохновенным </a:t>
            </a:r>
            <a:r>
              <a:rPr lang="ru-RU" i="1" dirty="0" smtClean="0"/>
              <a:t>и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 </a:t>
            </a:r>
            <a:r>
              <a:rPr lang="ru-RU" i="1" dirty="0"/>
              <a:t>стимулирующим </a:t>
            </a:r>
            <a:r>
              <a:rPr lang="ru-RU" i="1" dirty="0" smtClean="0"/>
              <a:t>образом;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-  </a:t>
            </a:r>
            <a:r>
              <a:rPr lang="ru-RU" i="1" dirty="0"/>
              <a:t>Соответствие миссии </a:t>
            </a:r>
            <a:r>
              <a:rPr lang="ru-RU" i="1" dirty="0" smtClean="0"/>
              <a:t>сложившейся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 </a:t>
            </a:r>
            <a:r>
              <a:rPr lang="ru-RU" i="1" dirty="0"/>
              <a:t>ситуации </a:t>
            </a:r>
            <a:r>
              <a:rPr lang="ru-RU" sz="2400" i="1" dirty="0"/>
              <a:t>(при изменении среды </a:t>
            </a:r>
            <a:r>
              <a:rPr lang="ru-RU" sz="2400" i="1" dirty="0" smtClean="0"/>
              <a:t>миссию</a:t>
            </a:r>
          </a:p>
          <a:p>
            <a:pPr marL="0" indent="0">
              <a:buNone/>
            </a:pPr>
            <a:r>
              <a:rPr lang="ru-RU" sz="2400" i="1" dirty="0"/>
              <a:t> </a:t>
            </a:r>
            <a:r>
              <a:rPr lang="ru-RU" sz="2400" i="1" dirty="0" smtClean="0"/>
              <a:t>                                      необходимо </a:t>
            </a:r>
            <a:r>
              <a:rPr lang="ru-RU" sz="2400" i="1" dirty="0"/>
              <a:t>адекватно изменить) 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586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«</a:t>
            </a:r>
            <a:r>
              <a:rPr lang="ru-RU" sz="2400" dirty="0">
                <a:solidFill>
                  <a:srgbClr val="FF0000"/>
                </a:solidFill>
              </a:rPr>
              <a:t>Миссия</a:t>
            </a:r>
            <a:r>
              <a:rPr lang="ru-RU" sz="2400" dirty="0"/>
              <a:t> — смысл существования компании с позиции удовлетворения потребностей клиентов, реализации конкурентных преимуществ, мотивации сотрудников фирмы»</a:t>
            </a:r>
          </a:p>
          <a:p>
            <a:r>
              <a:rPr lang="ru-RU" sz="2400" dirty="0"/>
              <a:t>«</a:t>
            </a:r>
            <a:r>
              <a:rPr lang="ru-RU" sz="2400" dirty="0">
                <a:solidFill>
                  <a:srgbClr val="FF0000"/>
                </a:solidFill>
              </a:rPr>
              <a:t>Миссия</a:t>
            </a:r>
            <a:r>
              <a:rPr lang="ru-RU" sz="2400" dirty="0"/>
              <a:t> — это основная общая цель организации — четко выраженная причина её существования. Цели вырабатываются для осуществления этой миссии» </a:t>
            </a:r>
            <a:r>
              <a:rPr lang="ru-RU" sz="2000" i="1" dirty="0"/>
              <a:t>(</a:t>
            </a:r>
            <a:r>
              <a:rPr lang="ru-RU" sz="2000" i="1" dirty="0" smtClean="0"/>
              <a:t>М. </a:t>
            </a:r>
            <a:r>
              <a:rPr lang="ru-RU" sz="2000" i="1" dirty="0" err="1"/>
              <a:t>Мескон</a:t>
            </a:r>
            <a:r>
              <a:rPr lang="ru-RU" sz="2000" i="1" dirty="0"/>
              <a:t>, </a:t>
            </a:r>
            <a:r>
              <a:rPr lang="ru-RU" sz="2000" i="1" dirty="0" smtClean="0"/>
              <a:t>М. </a:t>
            </a:r>
            <a:r>
              <a:rPr lang="ru-RU" sz="2000" i="1" dirty="0"/>
              <a:t>Альберт, </a:t>
            </a:r>
            <a:r>
              <a:rPr lang="ru-RU" sz="2000" i="1" dirty="0" smtClean="0"/>
              <a:t>Ф. </a:t>
            </a:r>
            <a:r>
              <a:rPr lang="ru-RU" sz="2000" i="1" dirty="0" err="1"/>
              <a:t>Хедоури</a:t>
            </a:r>
            <a:r>
              <a:rPr lang="ru-RU" sz="2000" i="1" dirty="0" smtClean="0"/>
              <a:t>).</a:t>
            </a:r>
            <a:endParaRPr lang="ru-RU" sz="2000" i="1" dirty="0"/>
          </a:p>
          <a:p>
            <a:r>
              <a:rPr lang="ru-RU" sz="2400" dirty="0"/>
              <a:t>«</a:t>
            </a:r>
            <a:r>
              <a:rPr lang="ru-RU" sz="2400" dirty="0">
                <a:solidFill>
                  <a:srgbClr val="FF0000"/>
                </a:solidFill>
              </a:rPr>
              <a:t>Миссия</a:t>
            </a:r>
            <a:r>
              <a:rPr lang="ru-RU" sz="2400" dirty="0"/>
              <a:t> — это философия и предназначение, смысл существования организации» </a:t>
            </a:r>
            <a:r>
              <a:rPr lang="ru-RU" sz="2000" i="1" dirty="0"/>
              <a:t>(</a:t>
            </a:r>
            <a:r>
              <a:rPr lang="ru-RU" sz="2000" i="1" dirty="0" err="1"/>
              <a:t>Виханский</a:t>
            </a:r>
            <a:r>
              <a:rPr lang="ru-RU" sz="2000" i="1" dirty="0"/>
              <a:t> О. С</a:t>
            </a:r>
            <a:r>
              <a:rPr lang="ru-RU" sz="2000" i="1" dirty="0" smtClean="0"/>
              <a:t>.).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710439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2371</Words>
  <Application>Microsoft Office PowerPoint</Application>
  <PresentationFormat>Экран (4:3)</PresentationFormat>
  <Paragraphs>247</Paragraphs>
  <Slides>48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2" baseType="lpstr">
      <vt:lpstr>Arial</vt:lpstr>
      <vt:lpstr>Calibri</vt:lpstr>
      <vt:lpstr>Times New Roman</vt:lpstr>
      <vt:lpstr>Тема Office</vt:lpstr>
      <vt:lpstr>Презентация PowerPoint</vt:lpstr>
      <vt:lpstr>Понятие организации как социотехнической системы</vt:lpstr>
      <vt:lpstr>Понятие организации как социотехнической системы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организации</vt:lpstr>
      <vt:lpstr>Формы организации</vt:lpstr>
      <vt:lpstr>Формы организации</vt:lpstr>
      <vt:lpstr>Формы организации</vt:lpstr>
      <vt:lpstr>Формы организации</vt:lpstr>
      <vt:lpstr>Формы организации</vt:lpstr>
      <vt:lpstr>Формы организации</vt:lpstr>
      <vt:lpstr>Формы организации</vt:lpstr>
      <vt:lpstr>Формы организации</vt:lpstr>
      <vt:lpstr>Формы организации</vt:lpstr>
      <vt:lpstr>Формы организации</vt:lpstr>
      <vt:lpstr>Классификация организаций по ряду признаков</vt:lpstr>
      <vt:lpstr>Классификация организаций по организационно-правовым формам Коммерческие организации</vt:lpstr>
      <vt:lpstr>Коммерческие организации</vt:lpstr>
      <vt:lpstr>Коммерческие организации</vt:lpstr>
      <vt:lpstr>Коммерческие организации</vt:lpstr>
      <vt:lpstr>Коммерческие организации</vt:lpstr>
      <vt:lpstr>Коммерческие организации</vt:lpstr>
      <vt:lpstr>Коммерческие организации</vt:lpstr>
      <vt:lpstr>Коммерческие организации</vt:lpstr>
      <vt:lpstr>Коммерческие организации</vt:lpstr>
      <vt:lpstr>Классификация организаций по организационно-правовым формам Некоммерческие организации</vt:lpstr>
      <vt:lpstr>Классификация предприятий</vt:lpstr>
      <vt:lpstr>Классификация предприятий</vt:lpstr>
      <vt:lpstr>Классификация предприятий</vt:lpstr>
      <vt:lpstr>Классификация предприятий </vt:lpstr>
      <vt:lpstr> Классификация  предприятий</vt:lpstr>
      <vt:lpstr>Классификация  предприятий</vt:lpstr>
      <vt:lpstr>  Классификация  предприятий </vt:lpstr>
      <vt:lpstr>Классификация  предприятий</vt:lpstr>
      <vt:lpstr>Классификация  предприятий</vt:lpstr>
      <vt:lpstr>Классификация  предприятий </vt:lpstr>
      <vt:lpstr>Классификация  предприятий </vt:lpstr>
      <vt:lpstr>Классификация  предприятий </vt:lpstr>
      <vt:lpstr>Классификация  предприятий </vt:lpstr>
      <vt:lpstr>Классификация  предприятий </vt:lpstr>
      <vt:lpstr>Классификация  предприятий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4</cp:revision>
  <dcterms:created xsi:type="dcterms:W3CDTF">2012-12-27T19:53:58Z</dcterms:created>
  <dcterms:modified xsi:type="dcterms:W3CDTF">2020-03-24T08:55:42Z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