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71" r:id="rId2"/>
  </p:sldMasterIdLst>
  <p:notesMasterIdLst>
    <p:notesMasterId r:id="rId6"/>
  </p:notesMasterIdLst>
  <p:handoutMasterIdLst>
    <p:handoutMasterId r:id="rId7"/>
  </p:handoutMasterIdLst>
  <p:sldIdLst>
    <p:sldId id="407" r:id="rId3"/>
    <p:sldId id="409" r:id="rId4"/>
    <p:sldId id="420" r:id="rId5"/>
  </p:sldIdLst>
  <p:sldSz cx="9144000" cy="6858000" type="screen4x3"/>
  <p:notesSz cx="6877050" cy="9656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 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800"/>
    <a:srgbClr val="333600"/>
    <a:srgbClr val="EFA930"/>
    <a:srgbClr val="0183B7"/>
    <a:srgbClr val="00FF00"/>
    <a:srgbClr val="FF00FF"/>
    <a:srgbClr val="6699CC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79965" autoAdjust="0"/>
  </p:normalViewPr>
  <p:slideViewPr>
    <p:cSldViewPr snapToGrid="0">
      <p:cViewPr>
        <p:scale>
          <a:sx n="76" d="100"/>
          <a:sy n="76" d="100"/>
        </p:scale>
        <p:origin x="-1428" y="-78"/>
      </p:cViewPr>
      <p:guideLst>
        <p:guide orient="horz" pos="2160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9"/>
    </p:cViewPr>
  </p:sorterViewPr>
  <p:notesViewPr>
    <p:cSldViewPr snapToGrid="0">
      <p:cViewPr>
        <p:scale>
          <a:sx n="66" d="100"/>
          <a:sy n="66" d="100"/>
        </p:scale>
        <p:origin x="-1603" y="-58"/>
      </p:cViewPr>
      <p:guideLst>
        <p:guide orient="horz" pos="3042"/>
        <p:guide pos="725"/>
        <p:guide pos="36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3475" y="9295668"/>
            <a:ext cx="2980055" cy="34162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2009, Cisco Systems, Inc. All rights reserved.</a:t>
            </a:r>
          </a:p>
          <a:p>
            <a:pPr>
              <a:defRPr/>
            </a:pPr>
            <a:r>
              <a:rPr lang="en-US"/>
              <a:t>Presentation_ID.scr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56496" y="9285134"/>
            <a:ext cx="418672" cy="218509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pPr>
              <a:defRPr/>
            </a:pPr>
            <a:fld id="{FCC91649-B21B-49CB-A613-31A2C9BBA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3475" y="9292958"/>
            <a:ext cx="667169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476" tIns="47238" rIns="94476" bIns="472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0091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9525">
            <a:solidFill>
              <a:srgbClr val="8E8E95"/>
            </a:solidFill>
          </a:ln>
        </p:spPr>
        <p:txBody>
          <a:bodyPr vert="horz" lIns="94476" tIns="47238" rIns="94476" bIns="4723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6176" y="4586963"/>
            <a:ext cx="4589476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3475" y="9301535"/>
            <a:ext cx="2991198" cy="34162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marL="0" marR="0" indent="0" algn="l" defTabSz="944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2009, Cisco Systems, Inc. All rights reserved.</a:t>
            </a:r>
          </a:p>
          <a:p>
            <a:pPr>
              <a:defRPr/>
            </a:pPr>
            <a:r>
              <a:rPr lang="en-US"/>
              <a:t>Presentation_ID.scr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85151" y="9279546"/>
            <a:ext cx="390017" cy="22633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pPr>
              <a:defRPr/>
            </a:pPr>
            <a:fld id="{732835CE-862B-4BB1-8F0A-8CBA79B04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03475" y="9292958"/>
            <a:ext cx="667169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476" tIns="47238" rIns="94476" bIns="472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74902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236538" indent="-236538" algn="l" rtl="0" eaLnBrk="0" fontAlgn="base" hangingPunct="0">
      <a:lnSpc>
        <a:spcPct val="95000"/>
      </a:lnSpc>
      <a:spcBef>
        <a:spcPts val="1438"/>
      </a:spcBef>
      <a:spcAft>
        <a:spcPct val="0"/>
      </a:spcAft>
      <a:buFont typeface="Wingdings" pitchFamily="2" charset="2"/>
      <a:buChar char="§"/>
      <a:defRPr lang="en-US" sz="1400" kern="1200" dirty="0">
        <a:solidFill>
          <a:schemeClr val="tx1"/>
        </a:solidFill>
        <a:latin typeface="+mn-lt"/>
        <a:ea typeface="+mn-ea"/>
        <a:cs typeface="+mn-cs"/>
      </a:defRPr>
    </a:lvl1pPr>
    <a:lvl2pPr marL="574675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200" kern="1200" dirty="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/>
          <p:nvPr/>
        </p:nvSpPr>
        <p:spPr>
          <a:xfrm>
            <a:off x="1588" y="1619250"/>
            <a:ext cx="9142412" cy="2366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3" name="Picture 2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688" y="503238"/>
            <a:ext cx="11239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1775"/>
            <a:ext cx="91630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8763" y="1142999"/>
            <a:ext cx="8631237" cy="545592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600200"/>
            <a:ext cx="47752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3048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143000"/>
            <a:ext cx="3048000" cy="571817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45402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45402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6096000" y="1143000"/>
            <a:ext cx="3048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3512457"/>
            <a:ext cx="7464878" cy="27359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3044371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4953000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3" name="Content Placeholder 2"/>
          <p:cNvSpPr>
            <a:spLocks noGrp="1"/>
          </p:cNvSpPr>
          <p:nvPr>
            <p:ph idx="12"/>
          </p:nvPr>
        </p:nvSpPr>
        <p:spPr>
          <a:xfrm>
            <a:off x="793751" y="1600201"/>
            <a:ext cx="7461249" cy="28828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4495799"/>
            <a:ext cx="7464878" cy="17525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9144000" cy="28575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lte Slide Horizont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/>
          <p:nvPr/>
        </p:nvSpPr>
        <p:spPr>
          <a:xfrm>
            <a:off x="1588" y="1619250"/>
            <a:ext cx="9142412" cy="2366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3" name="Picture 2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688" y="503238"/>
            <a:ext cx="11239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1775"/>
            <a:ext cx="91630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30162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30289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4572000" y="1143000"/>
            <a:ext cx="4572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144588"/>
            <a:ext cx="91567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/>
          <p:nvPr/>
        </p:nvSpPr>
        <p:spPr>
          <a:xfrm>
            <a:off x="5354638" y="1146175"/>
            <a:ext cx="3781425" cy="4773613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white">
          <a:xfrm>
            <a:off x="0" y="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white">
          <a:xfrm>
            <a:off x="0" y="495300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383CD6EA-786A-42EF-AE70-797E0933BAD5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3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52415" y="1138238"/>
            <a:ext cx="3794760" cy="4781551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685799" y="2000249"/>
            <a:ext cx="4003431" cy="2486025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 bwMode="white">
          <a:xfrm>
            <a:off x="801080" y="5149174"/>
            <a:ext cx="3770920" cy="560153"/>
          </a:xfrm>
        </p:spPr>
        <p:txBody>
          <a:bodyPr anchor="ctr">
            <a:sp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8"/>
          <p:cNvSpPr>
            <a:spLocks noChangeArrowheads="1"/>
          </p:cNvSpPr>
          <p:nvPr userDrawn="1"/>
        </p:nvSpPr>
        <p:spPr bwMode="hidden">
          <a:xfrm flipV="1">
            <a:off x="0" y="5910263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46"/>
          <p:cNvSpPr>
            <a:spLocks noChangeArrowheads="1"/>
          </p:cNvSpPr>
          <p:nvPr userDrawn="1"/>
        </p:nvSpPr>
        <p:spPr bwMode="hidden">
          <a:xfrm>
            <a:off x="0" y="3424238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0" y="4006850"/>
            <a:ext cx="9144000" cy="1920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6D493087-7CDB-446A-A617-2829A75656A8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>
          <a:xfrm>
            <a:off x="687388" y="1038225"/>
            <a:ext cx="7366000" cy="1441451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8" y="2773965"/>
            <a:ext cx="7275512" cy="647700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-57150" y="4007104"/>
            <a:ext cx="3108960" cy="1911096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3054096" y="4007104"/>
            <a:ext cx="6126480" cy="1911096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2092325"/>
            <a:ext cx="5548313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/>
          <p:nvPr/>
        </p:nvSpPr>
        <p:spPr>
          <a:xfrm>
            <a:off x="5343525" y="4483100"/>
            <a:ext cx="3800475" cy="23749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5343525" y="0"/>
            <a:ext cx="3800475" cy="20875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0" name="Rectangle 16"/>
          <p:cNvSpPr/>
          <p:nvPr/>
        </p:nvSpPr>
        <p:spPr>
          <a:xfrm>
            <a:off x="5343525" y="2095500"/>
            <a:ext cx="3800475" cy="238760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20E97997-5024-4525-9C48-364A5DD2EEAC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719138" y="2487613"/>
            <a:ext cx="3865562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8" y="4881563"/>
            <a:ext cx="3789362" cy="554266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2081213"/>
            <a:ext cx="91567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0112AC8D-94E5-4022-8AEF-06667644BE98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677192" y="2487613"/>
            <a:ext cx="7585963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7" y="4881563"/>
            <a:ext cx="7461467" cy="554266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07322" cy="3803196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98286" y="1625373"/>
            <a:ext cx="7474857" cy="4281941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EC5F40D9-E6E2-4F09-A242-5CD43FD14CC2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white">
          <a:xfrm>
            <a:off x="5343525" y="0"/>
            <a:ext cx="3800475" cy="2087563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white">
          <a:xfrm>
            <a:off x="5343525" y="4464050"/>
            <a:ext cx="3800475" cy="239395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D6870118-1FF5-4703-AD66-AEED987EEDC4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5343525" y="0"/>
            <a:ext cx="3800475" cy="227647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5343525" y="4483100"/>
            <a:ext cx="3800475" cy="23749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5343525" y="2095500"/>
            <a:ext cx="3800475" cy="238760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2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BAFAD706-5EF4-4E1A-940B-46CCC754EAD1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8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" name="Rectangle 28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" name="Picture 2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8275" y="503238"/>
            <a:ext cx="1125538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19050" y="1647825"/>
            <a:ext cx="9182100" cy="236855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928AAC9E-BBFE-4026-A2C2-F38D02B2569A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1" name="Title 1"/>
          <p:cNvSpPr>
            <a:spLocks noGrp="1"/>
          </p:cNvSpPr>
          <p:nvPr>
            <p:ph type="ctrTitle"/>
          </p:nvPr>
        </p:nvSpPr>
        <p:spPr>
          <a:xfrm>
            <a:off x="774699" y="4298950"/>
            <a:ext cx="5330825" cy="1022350"/>
          </a:xfrm>
        </p:spPr>
        <p:txBody>
          <a:bodyPr anchor="ctr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hidden">
          <a:xfrm>
            <a:off x="0" y="3992563"/>
            <a:ext cx="9144000" cy="1185862"/>
          </a:xfrm>
          <a:prstGeom prst="rect">
            <a:avLst/>
          </a:prstGeom>
          <a:gradFill rotWithShape="1">
            <a:gsLst>
              <a:gs pos="0">
                <a:srgbClr val="8E8E95">
                  <a:alpha val="49804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-19050" y="1646238"/>
            <a:ext cx="9182100" cy="2366962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B4D592D8-3796-4595-B7A1-0A3CD7E1A317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774700" y="4298950"/>
            <a:ext cx="5321300" cy="1022350"/>
          </a:xfrm>
        </p:spPr>
        <p:txBody>
          <a:bodyPr anchor="ctr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isco_Logo_rgb_larg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803525" y="2420938"/>
            <a:ext cx="35290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129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97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296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153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295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3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716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3"/>
          <p:cNvSpPr/>
          <p:nvPr userDrawn="1"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8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3" name="Rectangle 10"/>
          <p:cNvSpPr>
            <a:spLocks noChangeArrowheads="1"/>
          </p:cNvSpPr>
          <p:nvPr/>
        </p:nvSpPr>
        <p:spPr bwMode="white">
          <a:xfrm>
            <a:off x="5349875" y="0"/>
            <a:ext cx="3840163" cy="2081213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white">
          <a:xfrm>
            <a:off x="5349875" y="4476750"/>
            <a:ext cx="3833813" cy="2381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8275" y="527050"/>
            <a:ext cx="1125538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216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471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003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98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9"/>
          <p:cNvSpPr/>
          <p:nvPr/>
        </p:nvSpPr>
        <p:spPr>
          <a:xfrm>
            <a:off x="5340350" y="4370388"/>
            <a:ext cx="3803650" cy="248761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9" name="Rectangle 28"/>
          <p:cNvSpPr/>
          <p:nvPr/>
        </p:nvSpPr>
        <p:spPr>
          <a:xfrm>
            <a:off x="5340350" y="2092325"/>
            <a:ext cx="3803650" cy="2378075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10" name="Rectangle 27"/>
          <p:cNvSpPr/>
          <p:nvPr/>
        </p:nvSpPr>
        <p:spPr>
          <a:xfrm>
            <a:off x="5340350" y="0"/>
            <a:ext cx="3803650" cy="209391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13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8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9" name="Picture 3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39750"/>
            <a:ext cx="11255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74358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3750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1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93750" y="304800"/>
            <a:ext cx="743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296" tIns="45720" rIns="82296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3750" y="1600200"/>
            <a:ext cx="7435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206625" y="6632575"/>
            <a:ext cx="24098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4464050" y="6632575"/>
            <a:ext cx="9604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latin typeface="+mn-lt"/>
              </a:rPr>
              <a:t>Cisco Confidential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black">
          <a:xfrm>
            <a:off x="0" y="0"/>
            <a:ext cx="9144000" cy="177800"/>
          </a:xfrm>
          <a:prstGeom prst="rect">
            <a:avLst/>
          </a:prstGeom>
          <a:solidFill>
            <a:srgbClr val="0183B7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CF154C32-77B7-4662-B0F0-6D09E7BFFF39}" type="slidenum">
              <a:rPr lang="en-US" sz="1000" b="1">
                <a:solidFill>
                  <a:schemeClr val="bg1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6" r:id="rId6"/>
    <p:sldLayoutId id="2147483725" r:id="rId7"/>
    <p:sldLayoutId id="2147483732" r:id="rId8"/>
    <p:sldLayoutId id="2147483724" r:id="rId9"/>
    <p:sldLayoutId id="2147483723" r:id="rId10"/>
    <p:sldLayoutId id="2147483722" r:id="rId11"/>
    <p:sldLayoutId id="2147483721" r:id="rId12"/>
    <p:sldLayoutId id="2147483720" r:id="rId13"/>
    <p:sldLayoutId id="2147483719" r:id="rId14"/>
    <p:sldLayoutId id="2147483718" r:id="rId15"/>
    <p:sldLayoutId id="2147483717" r:id="rId16"/>
    <p:sldLayoutId id="2147483716" r:id="rId17"/>
    <p:sldLayoutId id="2147483715" r:id="rId18"/>
    <p:sldLayoutId id="2147483714" r:id="rId19"/>
    <p:sldLayoutId id="2147483713" r:id="rId20"/>
    <p:sldLayoutId id="2147483733" r:id="rId21"/>
    <p:sldLayoutId id="2147483734" r:id="rId22"/>
    <p:sldLayoutId id="2147483735" r:id="rId23"/>
    <p:sldLayoutId id="2147483736" r:id="rId24"/>
    <p:sldLayoutId id="2147483712" r:id="rId25"/>
    <p:sldLayoutId id="2147483711" r:id="rId26"/>
    <p:sldLayoutId id="2147483737" r:id="rId27"/>
    <p:sldLayoutId id="2147483738" r:id="rId28"/>
    <p:sldLayoutId id="2147483739" r:id="rId29"/>
    <p:sldLayoutId id="2147483740" r:id="rId30"/>
    <p:sldLayoutId id="2147483741" r:id="rId31"/>
    <p:sldLayoutId id="2147483742" r:id="rId32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ts val="143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119063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138" indent="220663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F34-1607-47E6-8F57-5D555877CDE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CF154C32-77B7-4662-B0F0-6D09E7BFFF39}" type="slidenum">
              <a:rPr lang="en-US" sz="1000" b="1">
                <a:solidFill>
                  <a:schemeClr val="bg1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428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4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  <a:endParaRPr lang="en-US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457200" y="1524001"/>
            <a:ext cx="8229600" cy="1219200"/>
          </a:xfrm>
        </p:spPr>
        <p:txBody>
          <a:bodyPr/>
          <a:lstStyle/>
          <a:p>
            <a:pPr eaLnBrk="1" hangingPunct="1"/>
            <a:r>
              <a:rPr lang="ru-RU" dirty="0" smtClean="0"/>
              <a:t>Группа</a:t>
            </a:r>
          </a:p>
          <a:p>
            <a:r>
              <a:rPr lang="ru-RU" dirty="0" smtClean="0"/>
              <a:t>Определение миссии. Ценности команды</a:t>
            </a:r>
            <a:endParaRPr lang="en-US" dirty="0" smtClean="0"/>
          </a:p>
          <a:p>
            <a:pPr eaLnBrk="1" hangingPunct="1"/>
            <a:r>
              <a:rPr lang="ru-RU" dirty="0" smtClean="0"/>
              <a:t>Описание идеи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pPr eaLnBrk="1" hangingPunct="1"/>
            <a:r>
              <a:rPr lang="ru-RU" smtClean="0"/>
              <a:t>Группа</a:t>
            </a:r>
            <a:endParaRPr lang="en-US" smtClean="0"/>
          </a:p>
        </p:txBody>
      </p:sp>
      <p:sp>
        <p:nvSpPr>
          <p:cNvPr id="43010" name="Rectangle 14"/>
          <p:cNvSpPr>
            <a:spLocks noChangeArrowheads="1"/>
          </p:cNvSpPr>
          <p:nvPr/>
        </p:nvSpPr>
        <p:spPr bwMode="auto">
          <a:xfrm>
            <a:off x="0" y="1270000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90000"/>
              </a:lnSpc>
              <a:buFont typeface="Arial" charset="0"/>
              <a:buChar char="•"/>
            </a:pPr>
            <a:endParaRPr lang="en-US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>
                <a:ea typeface="ＭＳ Ｐゴシック"/>
                <a:cs typeface="ＭＳ Ｐゴシック"/>
              </a:rPr>
              <a:t> </a:t>
            </a:r>
            <a:r>
              <a:rPr lang="ru-RU">
                <a:ea typeface="ＭＳ Ｐゴシック"/>
                <a:cs typeface="ＭＳ Ｐゴシック"/>
              </a:rPr>
              <a:t>Краткие сведения о членах группы с их портретами</a:t>
            </a:r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363" y="2679700"/>
            <a:ext cx="1716087" cy="17446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2498725" y="2735263"/>
            <a:ext cx="18557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Участник </a:t>
            </a:r>
            <a:r>
              <a:rPr lang="en-US" dirty="0" smtClean="0"/>
              <a:t>1 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………</a:t>
            </a:r>
          </a:p>
          <a:p>
            <a:r>
              <a:rPr lang="en-US" dirty="0"/>
              <a:t>………..</a:t>
            </a:r>
          </a:p>
          <a:p>
            <a:r>
              <a:rPr lang="en-US" dirty="0"/>
              <a:t>……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4275" y="2678113"/>
            <a:ext cx="1717675" cy="17446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6878638" y="2733675"/>
            <a:ext cx="185578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Учатник </a:t>
            </a:r>
            <a:r>
              <a:rPr lang="ru-RU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………</a:t>
            </a:r>
          </a:p>
          <a:p>
            <a:r>
              <a:rPr lang="en-US" dirty="0"/>
              <a:t>………..</a:t>
            </a:r>
          </a:p>
          <a:p>
            <a:r>
              <a:rPr lang="en-US" dirty="0"/>
              <a:t>……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460375" y="4873625"/>
            <a:ext cx="8526463" cy="1270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Инструкция: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этом слайде расскажите о себе и своей группе. Можно указать личные и профессиональные сведения, а также интересные моменты биографий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77812" y="249238"/>
            <a:ext cx="8625027" cy="1067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миссии. Ценности команды</a:t>
            </a:r>
            <a:endParaRPr lang="en-US" dirty="0" smtClean="0"/>
          </a:p>
        </p:txBody>
      </p:sp>
      <p:sp>
        <p:nvSpPr>
          <p:cNvPr id="43010" name="Rectangle 14"/>
          <p:cNvSpPr>
            <a:spLocks noChangeArrowheads="1"/>
          </p:cNvSpPr>
          <p:nvPr/>
        </p:nvSpPr>
        <p:spPr bwMode="auto">
          <a:xfrm>
            <a:off x="0" y="1270000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90000"/>
              </a:lnSpc>
              <a:buFont typeface="Arial" charset="0"/>
              <a:buChar char="•"/>
            </a:pPr>
            <a:endParaRPr lang="en-US" dirty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ＭＳ Ｐゴシック"/>
                <a:cs typeface="ＭＳ Ｐゴシック"/>
              </a:rPr>
              <a:t> </a:t>
            </a:r>
            <a:r>
              <a:rPr lang="ru-RU" dirty="0" smtClean="0"/>
              <a:t>Сформулируйте в письменном виде с точки зрения видения бизнеса и продукта, зачем вы основываете свою команду. «Определение миссии».</a:t>
            </a:r>
            <a:endParaRPr lang="ru-RU" dirty="0" smtClean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ru-RU" dirty="0" smtClean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ru-RU" dirty="0" smtClean="0"/>
              <a:t> Перечислите три – пять ключевых ценностей команды основателей</a:t>
            </a: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en-US" dirty="0">
              <a:ea typeface="ＭＳ Ｐゴシック"/>
              <a:cs typeface="ＭＳ Ｐゴシック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0423" y="3718049"/>
            <a:ext cx="8526463" cy="2743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Инструкция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Сформулируйте в письменном виде с точки зрения видения бизнеса и продукта, зачем вы основываете свою команду. Назовите этот документ «Определение миссии». С этих пор он станет для вашей компании лишь напоминанием: «О чем мы думали, когда все это начиналось». Запишите свою формулировку миссии.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Перечислите три – пять ключевых ценностей команды основателей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1. Это не формулировка миссии.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2. Речь не о прибыли или продуктах.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3. Главная идеология – то, во что верит компания.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 White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183B7"/>
      </a:accent1>
      <a:accent2>
        <a:srgbClr val="EE6804"/>
      </a:accent2>
      <a:accent3>
        <a:srgbClr val="FFE429"/>
      </a:accent3>
      <a:accent4>
        <a:srgbClr val="68B442"/>
      </a:accent4>
      <a:accent5>
        <a:srgbClr val="7F44C6"/>
      </a:accent5>
      <a:accent6>
        <a:srgbClr val="B21A1A"/>
      </a:accent6>
      <a:hlink>
        <a:srgbClr val="47B0D5"/>
      </a:hlink>
      <a:folHlink>
        <a:srgbClr val="C9A303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52492</TotalTime>
  <Words>180</Words>
  <Application>Microsoft Office PowerPoint</Application>
  <PresentationFormat>Экран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Cisco White</vt:lpstr>
      <vt:lpstr>Тема Office</vt:lpstr>
      <vt:lpstr>Содержание</vt:lpstr>
      <vt:lpstr>Группа</vt:lpstr>
      <vt:lpstr>Определение миссии. Ценности команды</vt:lpstr>
    </vt:vector>
  </TitlesOfParts>
  <Company>Duarte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Use This Template,  Please Read</dc:title>
  <dc:creator>Robin</dc:creator>
  <dc:description>www.duarte.com</dc:description>
  <cp:lastModifiedBy>Пользователь</cp:lastModifiedBy>
  <cp:revision>219</cp:revision>
  <cp:lastPrinted>2011-03-14T13:39:35Z</cp:lastPrinted>
  <dcterms:created xsi:type="dcterms:W3CDTF">2011-02-23T18:29:29Z</dcterms:created>
  <dcterms:modified xsi:type="dcterms:W3CDTF">2020-04-06T20:23:50Z</dcterms:modified>
</cp:coreProperties>
</file>